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9"/>
  </p:notesMasterIdLst>
  <p:sldIdLst>
    <p:sldId id="256" r:id="rId2"/>
    <p:sldId id="257" r:id="rId3"/>
    <p:sldId id="363" r:id="rId4"/>
    <p:sldId id="291" r:id="rId5"/>
    <p:sldId id="292" r:id="rId6"/>
    <p:sldId id="293" r:id="rId7"/>
    <p:sldId id="297" r:id="rId8"/>
    <p:sldId id="299" r:id="rId9"/>
    <p:sldId id="301" r:id="rId10"/>
    <p:sldId id="300" r:id="rId11"/>
    <p:sldId id="302" r:id="rId12"/>
    <p:sldId id="304" r:id="rId13"/>
    <p:sldId id="347" r:id="rId14"/>
    <p:sldId id="305" r:id="rId15"/>
    <p:sldId id="364" r:id="rId16"/>
    <p:sldId id="306" r:id="rId17"/>
    <p:sldId id="433" r:id="rId18"/>
    <p:sldId id="366" r:id="rId19"/>
    <p:sldId id="353" r:id="rId20"/>
    <p:sldId id="350" r:id="rId21"/>
    <p:sldId id="349" r:id="rId22"/>
    <p:sldId id="355" r:id="rId23"/>
    <p:sldId id="428" r:id="rId24"/>
    <p:sldId id="437" r:id="rId25"/>
    <p:sldId id="365" r:id="rId26"/>
    <p:sldId id="326" r:id="rId27"/>
    <p:sldId id="330" r:id="rId28"/>
    <p:sldId id="335" r:id="rId29"/>
    <p:sldId id="367" r:id="rId30"/>
    <p:sldId id="324" r:id="rId31"/>
    <p:sldId id="342" r:id="rId32"/>
    <p:sldId id="368" r:id="rId33"/>
    <p:sldId id="373" r:id="rId34"/>
    <p:sldId id="361" r:id="rId35"/>
    <p:sldId id="374" r:id="rId36"/>
    <p:sldId id="378" r:id="rId37"/>
    <p:sldId id="380" r:id="rId38"/>
    <p:sldId id="381" r:id="rId39"/>
    <p:sldId id="389" r:id="rId40"/>
    <p:sldId id="382" r:id="rId41"/>
    <p:sldId id="384" r:id="rId42"/>
    <p:sldId id="383" r:id="rId43"/>
    <p:sldId id="385" r:id="rId44"/>
    <p:sldId id="387" r:id="rId45"/>
    <p:sldId id="388" r:id="rId46"/>
    <p:sldId id="391" r:id="rId47"/>
    <p:sldId id="392" r:id="rId48"/>
    <p:sldId id="398" r:id="rId49"/>
    <p:sldId id="394" r:id="rId50"/>
    <p:sldId id="395" r:id="rId51"/>
    <p:sldId id="397" r:id="rId52"/>
    <p:sldId id="396" r:id="rId53"/>
    <p:sldId id="400" r:id="rId54"/>
    <p:sldId id="399" r:id="rId55"/>
    <p:sldId id="401" r:id="rId56"/>
    <p:sldId id="402" r:id="rId57"/>
    <p:sldId id="406" r:id="rId58"/>
    <p:sldId id="407" r:id="rId59"/>
    <p:sldId id="408" r:id="rId60"/>
    <p:sldId id="403" r:id="rId61"/>
    <p:sldId id="409" r:id="rId62"/>
    <p:sldId id="410" r:id="rId63"/>
    <p:sldId id="412" r:id="rId64"/>
    <p:sldId id="411" r:id="rId65"/>
    <p:sldId id="386" r:id="rId66"/>
    <p:sldId id="413" r:id="rId67"/>
    <p:sldId id="414" r:id="rId68"/>
    <p:sldId id="415" r:id="rId69"/>
    <p:sldId id="416" r:id="rId70"/>
    <p:sldId id="423" r:id="rId71"/>
    <p:sldId id="417" r:id="rId72"/>
    <p:sldId id="424" r:id="rId73"/>
    <p:sldId id="418" r:id="rId74"/>
    <p:sldId id="419" r:id="rId75"/>
    <p:sldId id="420" r:id="rId76"/>
    <p:sldId id="427" r:id="rId77"/>
    <p:sldId id="429" r:id="rId78"/>
    <p:sldId id="430" r:id="rId79"/>
    <p:sldId id="290" r:id="rId80"/>
    <p:sldId id="357" r:id="rId81"/>
    <p:sldId id="358" r:id="rId82"/>
    <p:sldId id="371" r:id="rId83"/>
    <p:sldId id="436" r:id="rId84"/>
    <p:sldId id="307" r:id="rId85"/>
    <p:sldId id="308" r:id="rId86"/>
    <p:sldId id="309" r:id="rId87"/>
    <p:sldId id="354" r:id="rId88"/>
    <p:sldId id="356" r:id="rId89"/>
    <p:sldId id="348" r:id="rId90"/>
    <p:sldId id="360" r:id="rId91"/>
    <p:sldId id="434" r:id="rId92"/>
    <p:sldId id="327" r:id="rId93"/>
    <p:sldId id="328" r:id="rId94"/>
    <p:sldId id="329" r:id="rId95"/>
    <p:sldId id="352" r:id="rId96"/>
    <p:sldId id="332" r:id="rId97"/>
    <p:sldId id="333" r:id="rId98"/>
    <p:sldId id="334" r:id="rId99"/>
    <p:sldId id="336" r:id="rId100"/>
    <p:sldId id="425" r:id="rId101"/>
    <p:sldId id="337" r:id="rId102"/>
    <p:sldId id="346" r:id="rId103"/>
    <p:sldId id="370" r:id="rId104"/>
    <p:sldId id="435" r:id="rId105"/>
    <p:sldId id="372" r:id="rId106"/>
    <p:sldId id="438" r:id="rId107"/>
    <p:sldId id="375" r:id="rId108"/>
    <p:sldId id="376" r:id="rId109"/>
    <p:sldId id="379" r:id="rId110"/>
    <p:sldId id="377" r:id="rId111"/>
    <p:sldId id="439" r:id="rId112"/>
    <p:sldId id="404" r:id="rId113"/>
    <p:sldId id="421" r:id="rId114"/>
    <p:sldId id="422" r:id="rId115"/>
    <p:sldId id="426" r:id="rId116"/>
    <p:sldId id="431" r:id="rId117"/>
    <p:sldId id="312" r:id="rId118"/>
    <p:sldId id="313" r:id="rId119"/>
    <p:sldId id="314" r:id="rId120"/>
    <p:sldId id="315" r:id="rId121"/>
    <p:sldId id="318" r:id="rId122"/>
    <p:sldId id="319" r:id="rId123"/>
    <p:sldId id="320" r:id="rId124"/>
    <p:sldId id="322" r:id="rId125"/>
    <p:sldId id="323" r:id="rId126"/>
    <p:sldId id="321" r:id="rId127"/>
    <p:sldId id="331" r:id="rId1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3518B22-8E2C-47B8-B761-A0F9B42EF81B}">
          <p14:sldIdLst>
            <p14:sldId id="256"/>
            <p14:sldId id="257"/>
          </p14:sldIdLst>
        </p14:section>
        <p14:section name="Intro" id="{FA6BDFA7-4C39-4C13-A0EA-795FC18577CE}">
          <p14:sldIdLst>
            <p14:sldId id="363"/>
            <p14:sldId id="291"/>
            <p14:sldId id="292"/>
            <p14:sldId id="293"/>
            <p14:sldId id="297"/>
            <p14:sldId id="299"/>
            <p14:sldId id="301"/>
            <p14:sldId id="300"/>
            <p14:sldId id="302"/>
            <p14:sldId id="304"/>
            <p14:sldId id="347"/>
            <p14:sldId id="305"/>
          </p14:sldIdLst>
        </p14:section>
        <p14:section name="Habitat Intelligents" id="{2A7C2A90-FE45-4672-8770-8BF2FF094864}">
          <p14:sldIdLst>
            <p14:sldId id="364"/>
            <p14:sldId id="306"/>
            <p14:sldId id="433"/>
          </p14:sldIdLst>
        </p14:section>
        <p14:section name="Reconnaissance Activités" id="{73333F83-F06C-432E-8888-F789480214E1}">
          <p14:sldIdLst>
            <p14:sldId id="366"/>
            <p14:sldId id="353"/>
            <p14:sldId id="350"/>
            <p14:sldId id="349"/>
            <p14:sldId id="355"/>
          </p14:sldIdLst>
        </p14:section>
        <p14:section name="Workbenches" id="{4C9B4494-7073-483B-A333-F63685765D55}">
          <p14:sldIdLst>
            <p14:sldId id="428"/>
            <p14:sldId id="437"/>
          </p14:sldIdLst>
        </p14:section>
        <p14:section name="Wearables" id="{EC2A6092-2716-459D-BF77-AA2905F0DCC5}">
          <p14:sldIdLst>
            <p14:sldId id="365"/>
            <p14:sldId id="326"/>
            <p14:sldId id="330"/>
            <p14:sldId id="335"/>
          </p14:sldIdLst>
        </p14:section>
        <p14:section name="Bilan" id="{EBA286E7-2E68-41B6-B2F6-EBDE07CC213F}">
          <p14:sldIdLst>
            <p14:sldId id="367"/>
            <p14:sldId id="324"/>
            <p14:sldId id="342"/>
          </p14:sldIdLst>
        </p14:section>
        <p14:section name="Reco_Sols" id="{A1E98DA2-EE46-417D-92CF-752C92973BB1}">
          <p14:sldIdLst>
            <p14:sldId id="368"/>
            <p14:sldId id="373"/>
            <p14:sldId id="361"/>
            <p14:sldId id="374"/>
            <p14:sldId id="378"/>
            <p14:sldId id="380"/>
            <p14:sldId id="381"/>
            <p14:sldId id="389"/>
            <p14:sldId id="382"/>
            <p14:sldId id="384"/>
            <p14:sldId id="383"/>
          </p14:sldIdLst>
        </p14:section>
        <p14:section name="Archi" id="{EBFBA472-898D-43B1-A11C-509216A63B9E}">
          <p14:sldIdLst>
            <p14:sldId id="385"/>
            <p14:sldId id="387"/>
            <p14:sldId id="388"/>
            <p14:sldId id="391"/>
            <p14:sldId id="392"/>
            <p14:sldId id="398"/>
            <p14:sldId id="394"/>
            <p14:sldId id="395"/>
            <p14:sldId id="397"/>
            <p14:sldId id="396"/>
            <p14:sldId id="400"/>
            <p14:sldId id="399"/>
            <p14:sldId id="401"/>
            <p14:sldId id="402"/>
            <p14:sldId id="406"/>
            <p14:sldId id="407"/>
            <p14:sldId id="408"/>
            <p14:sldId id="403"/>
            <p14:sldId id="409"/>
            <p14:sldId id="410"/>
            <p14:sldId id="412"/>
            <p14:sldId id="411"/>
          </p14:sldIdLst>
        </p14:section>
        <p14:section name="LE2ML" id="{3612E101-F3AC-4B82-9AC7-D24B9E9F5B3B}">
          <p14:sldIdLst>
            <p14:sldId id="386"/>
            <p14:sldId id="413"/>
            <p14:sldId id="414"/>
            <p14:sldId id="415"/>
            <p14:sldId id="416"/>
            <p14:sldId id="423"/>
            <p14:sldId id="417"/>
            <p14:sldId id="424"/>
            <p14:sldId id="418"/>
            <p14:sldId id="419"/>
            <p14:sldId id="420"/>
          </p14:sldIdLst>
        </p14:section>
        <p14:section name="Conclusion" id="{8A46AA21-66A4-4431-B6AB-5AF3BD13310B}">
          <p14:sldIdLst>
            <p14:sldId id="427"/>
            <p14:sldId id="429"/>
            <p14:sldId id="430"/>
            <p14:sldId id="290"/>
          </p14:sldIdLst>
        </p14:section>
        <p14:section name="Refs" id="{046A399D-B6F7-4FF0-9DDF-081695F21EAF}">
          <p14:sldIdLst>
            <p14:sldId id="357"/>
            <p14:sldId id="358"/>
            <p14:sldId id="371"/>
            <p14:sldId id="436"/>
          </p14:sldIdLst>
        </p14:section>
        <p14:section name="hidden" id="{425651B4-374D-4309-830F-5B47A8712B91}">
          <p14:sldIdLst>
            <p14:sldId id="307"/>
            <p14:sldId id="308"/>
            <p14:sldId id="309"/>
            <p14:sldId id="354"/>
            <p14:sldId id="356"/>
            <p14:sldId id="348"/>
            <p14:sldId id="360"/>
            <p14:sldId id="434"/>
            <p14:sldId id="327"/>
            <p14:sldId id="328"/>
            <p14:sldId id="329"/>
            <p14:sldId id="352"/>
            <p14:sldId id="332"/>
            <p14:sldId id="333"/>
            <p14:sldId id="334"/>
            <p14:sldId id="336"/>
            <p14:sldId id="425"/>
            <p14:sldId id="337"/>
            <p14:sldId id="346"/>
            <p14:sldId id="370"/>
            <p14:sldId id="435"/>
            <p14:sldId id="372"/>
            <p14:sldId id="438"/>
            <p14:sldId id="375"/>
            <p14:sldId id="376"/>
            <p14:sldId id="379"/>
            <p14:sldId id="377"/>
            <p14:sldId id="439"/>
            <p14:sldId id="404"/>
            <p14:sldId id="421"/>
            <p14:sldId id="422"/>
            <p14:sldId id="426"/>
            <p14:sldId id="431"/>
            <p14:sldId id="312"/>
            <p14:sldId id="313"/>
            <p14:sldId id="314"/>
            <p14:sldId id="315"/>
            <p14:sldId id="318"/>
            <p14:sldId id="319"/>
            <p14:sldId id="320"/>
            <p14:sldId id="322"/>
            <p14:sldId id="323"/>
            <p14:sldId id="321"/>
            <p14:sldId id="3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entin Thullier" initials="FT" lastIdx="2" clrIdx="0">
    <p:extLst>
      <p:ext uri="{19B8F6BF-5375-455C-9EA6-DF929625EA0E}">
        <p15:presenceInfo xmlns:p15="http://schemas.microsoft.com/office/powerpoint/2012/main" userId="Florentin Thull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1D1"/>
    <a:srgbClr val="FCFDFE"/>
    <a:srgbClr val="969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76256" autoAdjust="0"/>
  </p:normalViewPr>
  <p:slideViewPr>
    <p:cSldViewPr snapToGrid="0">
      <p:cViewPr varScale="1">
        <p:scale>
          <a:sx n="65" d="100"/>
          <a:sy n="65" d="100"/>
        </p:scale>
        <p:origin x="1786" y="53"/>
      </p:cViewPr>
      <p:guideLst/>
    </p:cSldViewPr>
  </p:slideViewPr>
  <p:outlineViewPr>
    <p:cViewPr>
      <p:scale>
        <a:sx n="33" d="100"/>
        <a:sy n="33" d="100"/>
      </p:scale>
      <p:origin x="0" y="-432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Population mondiale</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885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Sheet1!$B$2:$B$6</c:f>
              <c:numCache>
                <c:formatCode>General</c:formatCode>
                <c:ptCount val="5"/>
                <c:pt idx="0">
                  <c:v>5.3</c:v>
                </c:pt>
                <c:pt idx="1">
                  <c:v>7.3</c:v>
                </c:pt>
                <c:pt idx="2">
                  <c:v>8.5</c:v>
                </c:pt>
                <c:pt idx="3">
                  <c:v>9.6999999999999993</c:v>
                </c:pt>
                <c:pt idx="4">
                  <c:v>11.2</c:v>
                </c:pt>
              </c:numCache>
            </c:numRef>
          </c:val>
          <c:extLst>
            <c:ext xmlns:c16="http://schemas.microsoft.com/office/drawing/2014/chart" uri="{C3380CC4-5D6E-409C-BE32-E72D297353CC}">
              <c16:uniqueId val="{00000000-B2CB-4AB2-8105-D1B20DC9BD99}"/>
            </c:ext>
          </c:extLst>
        </c:ser>
        <c:ser>
          <c:idx val="1"/>
          <c:order val="1"/>
          <c:tx>
            <c:strRef>
              <c:f>Sheet1!$C$1</c:f>
              <c:strCache>
                <c:ptCount val="1"/>
                <c:pt idx="0">
                  <c:v>Nombre de personnes &gt; 60ans</c:v>
                </c:pt>
              </c:strCache>
            </c:strRef>
          </c:tx>
          <c:spPr>
            <a:solidFill>
              <a:schemeClr val="dk1">
                <a:tint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550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Sheet1!$C$2:$C$6</c:f>
              <c:numCache>
                <c:formatCode>General</c:formatCode>
                <c:ptCount val="5"/>
                <c:pt idx="1">
                  <c:v>1</c:v>
                </c:pt>
                <c:pt idx="2">
                  <c:v>1.4</c:v>
                </c:pt>
                <c:pt idx="3">
                  <c:v>2.1</c:v>
                </c:pt>
              </c:numCache>
            </c:numRef>
          </c:val>
          <c:extLst>
            <c:ext xmlns:c16="http://schemas.microsoft.com/office/drawing/2014/chart" uri="{C3380CC4-5D6E-409C-BE32-E72D297353CC}">
              <c16:uniqueId val="{00000000-C873-4295-9C00-CF0BB6BB57DB}"/>
            </c:ext>
          </c:extLst>
        </c:ser>
        <c:dLbls>
          <c:dLblPos val="outEnd"/>
          <c:showLegendKey val="0"/>
          <c:showVal val="1"/>
          <c:showCatName val="0"/>
          <c:showSerName val="0"/>
          <c:showPercent val="0"/>
          <c:showBubbleSize val="0"/>
        </c:dLbls>
        <c:gapWidth val="219"/>
        <c:overlap val="-27"/>
        <c:axId val="674185144"/>
        <c:axId val="674186456"/>
      </c:barChart>
      <c:catAx>
        <c:axId val="674185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6456"/>
        <c:crosses val="autoZero"/>
        <c:auto val="1"/>
        <c:lblAlgn val="ctr"/>
        <c:lblOffset val="100"/>
        <c:noMultiLvlLbl val="0"/>
      </c:catAx>
      <c:valAx>
        <c:axId val="67418645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sz="1050" dirty="0"/>
                  <a:t>(milliards)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5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348B9-D597-46C7-B62D-F46E77C42B75}" type="datetimeFigureOut">
              <a:rPr lang="en-US" smtClean="0"/>
              <a:t>3/30/2021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38C55-898F-43B2-BBEF-255DDB8A80A4}" type="slidenum">
              <a:rPr lang="en-US" smtClean="0"/>
              <a:t>‹#›</a:t>
            </a:fld>
            <a:endParaRPr lang="en-US"/>
          </a:p>
        </p:txBody>
      </p:sp>
    </p:spTree>
    <p:extLst>
      <p:ext uri="{BB962C8B-B14F-4D97-AF65-F5344CB8AC3E}">
        <p14:creationId xmlns:p14="http://schemas.microsoft.com/office/powerpoint/2010/main" val="124650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Selon</a:t>
            </a:r>
            <a:r>
              <a:rPr lang="en-US" dirty="0"/>
              <a:t> un rapport des nations </a:t>
            </a:r>
            <a:r>
              <a:rPr lang="en-US" dirty="0" err="1"/>
              <a:t>unies</a:t>
            </a:r>
            <a:r>
              <a:rPr lang="en-US" dirty="0"/>
              <a:t> </a:t>
            </a:r>
            <a:r>
              <a:rPr lang="en-US" dirty="0" err="1"/>
              <a:t>publié</a:t>
            </a:r>
            <a:r>
              <a:rPr lang="en-US" dirty="0"/>
              <a:t> </a:t>
            </a:r>
            <a:r>
              <a:rPr lang="en-US" dirty="0" err="1"/>
              <a:t>en</a:t>
            </a:r>
            <a:r>
              <a:rPr lang="en-US" dirty="0"/>
              <a:t> 2017, il y aura </a:t>
            </a:r>
            <a:r>
              <a:rPr lang="en-US" dirty="0" err="1"/>
              <a:t>autant</a:t>
            </a:r>
            <a:r>
              <a:rPr lang="en-US" dirty="0"/>
              <a:t> de </a:t>
            </a:r>
            <a:r>
              <a:rPr lang="en-US" dirty="0" err="1"/>
              <a:t>personnes</a:t>
            </a:r>
            <a:r>
              <a:rPr lang="en-US" dirty="0"/>
              <a:t> plus que 60 </a:t>
            </a:r>
            <a:r>
              <a:rPr lang="en-US" dirty="0" err="1"/>
              <a:t>ans</a:t>
            </a:r>
            <a:r>
              <a:rPr lang="en-US" dirty="0"/>
              <a:t> </a:t>
            </a:r>
            <a:r>
              <a:rPr lang="en-US" dirty="0" err="1"/>
              <a:t>en</a:t>
            </a:r>
            <a:r>
              <a:rPr lang="en-US" dirty="0"/>
              <a:t> 2030 que </a:t>
            </a:r>
            <a:r>
              <a:rPr lang="en-US" dirty="0" err="1"/>
              <a:t>d’habitant</a:t>
            </a:r>
            <a:r>
              <a:rPr lang="en-US" dirty="0"/>
              <a:t> </a:t>
            </a:r>
            <a:r>
              <a:rPr lang="en-US" dirty="0" err="1"/>
              <a:t>en</a:t>
            </a:r>
            <a:r>
              <a:rPr lang="en-US" dirty="0"/>
              <a:t> chine </a:t>
            </a:r>
            <a:r>
              <a:rPr lang="en-US" dirty="0" err="1"/>
              <a:t>aujourd’hui</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a:t>
            </a:fld>
            <a:endParaRPr lang="en-US"/>
          </a:p>
        </p:txBody>
      </p:sp>
    </p:spTree>
    <p:extLst>
      <p:ext uri="{BB962C8B-B14F-4D97-AF65-F5344CB8AC3E}">
        <p14:creationId xmlns:p14="http://schemas.microsoft.com/office/powerpoint/2010/main" val="408351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Ces dispositifs sont de plus en plus utilisés car ils sont également de plus en plus acceptés par les utilisateurs</a:t>
            </a:r>
          </a:p>
          <a:p>
            <a:pPr marL="285750" lvl="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ils ont l’avantage d’être peu couteux et </a:t>
            </a:r>
          </a:p>
          <a:p>
            <a:pPr marL="285750" lvl="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permettent l’utilisation de nouveaux capteurs puisque ceux-ci sont disposés directement sur le corps humain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permettent également de définir de nouveaux cas d’utilisations comme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surveillance de la santé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réhabilitation ou encore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de gestes, d’activités et de chutes</a:t>
            </a:r>
          </a:p>
          <a:p>
            <a:pPr marL="285750" lvl="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Cependant, il est encore difficile d’intégrer les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au sein des habitats intelligents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13</a:t>
            </a:fld>
            <a:endParaRPr lang="en-US"/>
          </a:p>
        </p:txBody>
      </p:sp>
    </p:spTree>
    <p:extLst>
      <p:ext uri="{BB962C8B-B14F-4D97-AF65-F5344CB8AC3E}">
        <p14:creationId xmlns:p14="http://schemas.microsoft.com/office/powerpoint/2010/main" val="353059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trois </a:t>
            </a:r>
            <a:r>
              <a:rPr lang="en-US" dirty="0" err="1"/>
              <a:t>problématiques</a:t>
            </a:r>
            <a:r>
              <a:rPr lang="en-US" dirty="0"/>
              <a:t> qui </a:t>
            </a:r>
            <a:r>
              <a:rPr lang="en-US" dirty="0" err="1"/>
              <a:t>ont</a:t>
            </a:r>
            <a:r>
              <a:rPr lang="en-US" dirty="0"/>
              <a:t> </a:t>
            </a:r>
            <a:r>
              <a:rPr lang="en-US" dirty="0" err="1"/>
              <a:t>été</a:t>
            </a:r>
            <a:r>
              <a:rPr lang="en-US" dirty="0"/>
              <a:t> </a:t>
            </a:r>
            <a:r>
              <a:rPr lang="en-US" dirty="0" err="1"/>
              <a:t>identifiée</a:t>
            </a:r>
            <a:r>
              <a:rPr lang="en-US" dirty="0"/>
              <a:t> dans la </a:t>
            </a:r>
            <a:r>
              <a:rPr lang="en-US" dirty="0" err="1"/>
              <a:t>réalisation</a:t>
            </a:r>
            <a:r>
              <a:rPr lang="en-US" dirty="0"/>
              <a:t> de </a:t>
            </a:r>
            <a:r>
              <a:rPr lang="en-US" dirty="0" err="1"/>
              <a:t>ce</a:t>
            </a:r>
            <a:r>
              <a:rPr lang="en-US" dirty="0"/>
              <a:t> </a:t>
            </a:r>
            <a:r>
              <a:rPr lang="en-US" dirty="0" err="1"/>
              <a:t>projet</a:t>
            </a:r>
            <a:r>
              <a:rPr lang="en-US" dirty="0"/>
              <a:t> de recherche </a:t>
            </a:r>
            <a:r>
              <a:rPr lang="en-US" dirty="0" err="1"/>
              <a:t>sont</a:t>
            </a:r>
            <a:r>
              <a:rPr lang="en-US" dirty="0"/>
              <a:t> les </a:t>
            </a:r>
            <a:r>
              <a:rPr lang="en-US" dirty="0" err="1"/>
              <a:t>suivante</a:t>
            </a:r>
            <a:r>
              <a:rPr lang="en-US" dirty="0"/>
              <a:t> : </a:t>
            </a:r>
          </a:p>
          <a:p>
            <a:endParaRPr lang="en-US" dirty="0"/>
          </a:p>
          <a:p>
            <a:r>
              <a:rPr lang="en-US" dirty="0" err="1"/>
              <a:t>Premièrement</a:t>
            </a:r>
            <a:r>
              <a:rPr lang="en-US" dirty="0"/>
              <a:t>, nous </a:t>
            </a:r>
            <a:r>
              <a:rPr lang="en-US" dirty="0" err="1"/>
              <a:t>nous</a:t>
            </a:r>
            <a:r>
              <a:rPr lang="en-US" dirty="0"/>
              <a:t> </a:t>
            </a:r>
            <a:r>
              <a:rPr lang="en-US" dirty="0" err="1"/>
              <a:t>sommes</a:t>
            </a:r>
            <a:r>
              <a:rPr lang="en-US" dirty="0"/>
              <a:t> </a:t>
            </a:r>
            <a:r>
              <a:rPr lang="en-US" dirty="0" err="1"/>
              <a:t>intéressé</a:t>
            </a:r>
            <a:r>
              <a:rPr lang="en-US" dirty="0"/>
              <a:t> aux nouveaux..</a:t>
            </a:r>
          </a:p>
          <a:p>
            <a:r>
              <a:rPr lang="en-US" dirty="0"/>
              <a:t>Dans un second temps, nous </a:t>
            </a:r>
            <a:r>
              <a:rPr lang="en-US" dirty="0" err="1"/>
              <a:t>nous</a:t>
            </a:r>
            <a:r>
              <a:rPr lang="en-US" dirty="0"/>
              <a:t> </a:t>
            </a:r>
            <a:r>
              <a:rPr lang="en-US" dirty="0" err="1"/>
              <a:t>sommes</a:t>
            </a:r>
            <a:r>
              <a:rPr lang="en-US" dirty="0"/>
              <a:t> </a:t>
            </a:r>
            <a:r>
              <a:rPr lang="en-US" dirty="0" err="1"/>
              <a:t>demandé</a:t>
            </a:r>
            <a:r>
              <a:rPr lang="en-US" dirty="0"/>
              <a:t> comment..</a:t>
            </a:r>
          </a:p>
          <a:p>
            <a:r>
              <a:rPr lang="en-US" dirty="0" err="1"/>
              <a:t>Enfin</a:t>
            </a:r>
            <a:r>
              <a:rPr lang="en-US" dirty="0"/>
              <a:t>, la </a:t>
            </a:r>
            <a:r>
              <a:rPr lang="en-US" dirty="0" err="1"/>
              <a:t>troisième</a:t>
            </a:r>
            <a:r>
              <a:rPr lang="en-US" dirty="0"/>
              <a:t> </a:t>
            </a:r>
            <a:r>
              <a:rPr lang="en-US" dirty="0" err="1"/>
              <a:t>problématique</a:t>
            </a:r>
            <a:r>
              <a:rPr lang="en-US" dirty="0"/>
              <a:t> </a:t>
            </a:r>
            <a:r>
              <a:rPr lang="en-US" dirty="0" err="1"/>
              <a:t>était</a:t>
            </a:r>
            <a:r>
              <a:rPr lang="en-US" dirty="0"/>
              <a:t> de savoir comment prendre</a:t>
            </a:r>
          </a:p>
        </p:txBody>
      </p:sp>
      <p:sp>
        <p:nvSpPr>
          <p:cNvPr id="4" name="Slide Number Placeholder 3"/>
          <p:cNvSpPr>
            <a:spLocks noGrp="1"/>
          </p:cNvSpPr>
          <p:nvPr>
            <p:ph type="sldNum" sz="quarter" idx="5"/>
          </p:nvPr>
        </p:nvSpPr>
        <p:spPr/>
        <p:txBody>
          <a:bodyPr/>
          <a:lstStyle/>
          <a:p>
            <a:fld id="{95B38C55-898F-43B2-BBEF-255DDB8A80A4}" type="slidenum">
              <a:rPr lang="en-US" smtClean="0"/>
              <a:t>14</a:t>
            </a:fld>
            <a:endParaRPr lang="en-US"/>
          </a:p>
        </p:txBody>
      </p:sp>
    </p:spTree>
    <p:extLst>
      <p:ext uri="{BB962C8B-B14F-4D97-AF65-F5344CB8AC3E}">
        <p14:creationId xmlns:p14="http://schemas.microsoft.com/office/powerpoint/2010/main" val="104567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16</a:t>
            </a:fld>
            <a:endParaRPr lang="en-US"/>
          </a:p>
        </p:txBody>
      </p:sp>
    </p:spTree>
    <p:extLst>
      <p:ext uri="{BB962C8B-B14F-4D97-AF65-F5344CB8AC3E}">
        <p14:creationId xmlns:p14="http://schemas.microsoft.com/office/powerpoint/2010/main" val="174629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17</a:t>
            </a:fld>
            <a:endParaRPr lang="en-US"/>
          </a:p>
        </p:txBody>
      </p:sp>
    </p:spTree>
    <p:extLst>
      <p:ext uri="{BB962C8B-B14F-4D97-AF65-F5344CB8AC3E}">
        <p14:creationId xmlns:p14="http://schemas.microsoft.com/office/powerpoint/2010/main" val="187967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Le </a:t>
            </a:r>
            <a:r>
              <a:rPr lang="en-US" sz="1800" b="0" i="0" u="none" strike="noStrike" baseline="0" dirty="0" err="1">
                <a:latin typeface="NimbusRomNo9L-Regu"/>
              </a:rPr>
              <a:t>processus</a:t>
            </a:r>
            <a:r>
              <a:rPr lang="en-US" sz="1800" b="0" i="0" u="none" strike="noStrike" baseline="0" dirty="0">
                <a:latin typeface="NimbusRomNo9L-Regu"/>
              </a:rPr>
              <a:t> </a:t>
            </a:r>
            <a:r>
              <a:rPr lang="en-US" sz="1800" b="0" i="0" u="none" strike="noStrike" baseline="0" dirty="0" err="1">
                <a:latin typeface="NimbusRomNo9L-Regu"/>
              </a:rPr>
              <a:t>d’apprentissage</a:t>
            </a:r>
            <a:r>
              <a:rPr lang="en-US" sz="1800" b="0" i="0" u="none" strike="noStrike" baseline="0" dirty="0">
                <a:latin typeface="NimbusRomNo9L-Regu"/>
              </a:rPr>
              <a:t> </a:t>
            </a:r>
            <a:r>
              <a:rPr lang="en-US" sz="1800" b="0" i="0" u="none" strike="noStrike" baseline="0" dirty="0" err="1">
                <a:latin typeface="NimbusRomNo9L-Regu"/>
              </a:rPr>
              <a:t>est</a:t>
            </a:r>
            <a:r>
              <a:rPr lang="en-US" sz="1800" b="0" i="0" u="none" strike="noStrike" baseline="0" dirty="0">
                <a:latin typeface="NimbusRomNo9L-Regu"/>
              </a:rPr>
              <a:t> un ensemble </a:t>
            </a:r>
            <a:r>
              <a:rPr lang="en-US" sz="1800" b="0" i="0" u="none" strike="noStrike" baseline="0" dirty="0" err="1">
                <a:latin typeface="NimbusRomNo9L-Regu"/>
              </a:rPr>
              <a:t>d’étapes</a:t>
            </a:r>
            <a:r>
              <a:rPr lang="en-US" sz="1800" b="0" i="0" u="none" strike="noStrike" baseline="0" dirty="0">
                <a:latin typeface="NimbusRomNo9L-Regu"/>
              </a:rPr>
              <a:t> </a:t>
            </a:r>
            <a:r>
              <a:rPr lang="fr-FR" sz="1800" b="0" i="0" u="none" strike="noStrike" baseline="0" dirty="0">
                <a:latin typeface="NimbusRomNo9L-Regu"/>
              </a:rPr>
              <a:t>qu’il est possible de réaliser pour reconnaître des activités.</a:t>
            </a:r>
          </a:p>
          <a:p>
            <a:pPr algn="l"/>
            <a:r>
              <a:rPr lang="fr-FR" sz="1800" b="0" i="0" u="none" strike="noStrike" baseline="0" dirty="0">
                <a:latin typeface="NimbusRomNo9L-Regu"/>
              </a:rPr>
              <a:t>Il est divisé en 2 parties </a:t>
            </a:r>
            <a:r>
              <a:rPr lang="fr-FR" sz="1800" b="0" i="0" u="none" strike="noStrike" baseline="0" dirty="0">
                <a:latin typeface="NimbusRomNo9L-Regu"/>
                <a:sym typeface="Wingdings" panose="05000000000000000000" pitchFamily="2" charset="2"/>
              </a:rPr>
              <a:t> préparation des données</a:t>
            </a:r>
            <a:endParaRPr lang="fr-FR" sz="1800" b="0" i="0" u="none" strike="noStrike" baseline="0" dirty="0">
              <a:latin typeface="NimbusRomNo9L-Regu"/>
            </a:endParaRPr>
          </a:p>
          <a:p>
            <a:pPr algn="l"/>
            <a:r>
              <a:rPr lang="fr-FR" dirty="0"/>
              <a:t>1/</a:t>
            </a:r>
          </a:p>
          <a:p>
            <a:pPr algn="l"/>
            <a:r>
              <a:rPr lang="fr-FR" dirty="0"/>
              <a:t>Améliorer la qualité des données récoltées en : </a:t>
            </a:r>
          </a:p>
          <a:p>
            <a:pPr algn="l"/>
            <a:r>
              <a:rPr lang="fr-FR" dirty="0"/>
              <a:t>  réduisant le bruit ;</a:t>
            </a:r>
          </a:p>
          <a:p>
            <a:pPr algn="l"/>
            <a:r>
              <a:rPr lang="fr-FR" dirty="0"/>
              <a:t>  filtrant les éléments nuisibles.</a:t>
            </a:r>
          </a:p>
          <a:p>
            <a:pPr algn="l"/>
            <a:endParaRPr lang="fr-FR" dirty="0"/>
          </a:p>
          <a:p>
            <a:pPr algn="l"/>
            <a:r>
              <a:rPr lang="fr-FR" dirty="0"/>
              <a:t>2/  d’obtenir de plus petits fragments de données en fonction :</a:t>
            </a:r>
          </a:p>
          <a:p>
            <a:pPr algn="l"/>
            <a:r>
              <a:rPr lang="fr-FR" dirty="0"/>
              <a:t>de la détection d’un changement significatif ;</a:t>
            </a:r>
          </a:p>
          <a:p>
            <a:pPr algn="l"/>
            <a:r>
              <a:rPr lang="fr-FR" dirty="0"/>
              <a:t>du temps.</a:t>
            </a:r>
          </a:p>
          <a:p>
            <a:pPr algn="l"/>
            <a:endParaRPr lang="fr-FR" dirty="0"/>
          </a:p>
          <a:p>
            <a:pPr algn="l"/>
            <a:r>
              <a:rPr lang="fr-FR" dirty="0"/>
              <a:t>3/  obtenir des propriétés discriminantes pour chaque fragment de données</a:t>
            </a:r>
          </a:p>
          <a:p>
            <a:pPr algn="l"/>
            <a:endParaRPr lang="fr-FR" dirty="0"/>
          </a:p>
          <a:p>
            <a:pPr algn="l"/>
            <a:r>
              <a:rPr lang="fr-FR" dirty="0"/>
              <a:t>4/ </a:t>
            </a:r>
          </a:p>
          <a:p>
            <a:pPr algn="l"/>
            <a:r>
              <a:rPr lang="fr-FR" dirty="0"/>
              <a:t>conserver les meilleures caractéristiques ;</a:t>
            </a:r>
          </a:p>
          <a:p>
            <a:pPr algn="l"/>
            <a:r>
              <a:rPr lang="fr-FR" dirty="0"/>
              <a:t>minimiser la perte d’information ;</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19</a:t>
            </a:fld>
            <a:endParaRPr lang="en-US"/>
          </a:p>
        </p:txBody>
      </p:sp>
    </p:spTree>
    <p:extLst>
      <p:ext uri="{BB962C8B-B14F-4D97-AF65-F5344CB8AC3E}">
        <p14:creationId xmlns:p14="http://schemas.microsoft.com/office/powerpoint/2010/main" val="4254862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La </a:t>
            </a:r>
            <a:r>
              <a:rPr lang="en-US" sz="1800" b="0" i="0" u="none" strike="noStrike" baseline="0" dirty="0" err="1">
                <a:latin typeface="NimbusRomNo9L-Regu"/>
              </a:rPr>
              <a:t>deuxième</a:t>
            </a:r>
            <a:r>
              <a:rPr lang="en-US" sz="1800" b="0" i="0" u="none" strike="noStrike" baseline="0" dirty="0">
                <a:latin typeface="NimbusRomNo9L-Regu"/>
              </a:rPr>
              <a:t> </a:t>
            </a:r>
            <a:r>
              <a:rPr lang="en-US" sz="1800" b="0" i="0" u="none" strike="noStrike" baseline="0" dirty="0" err="1">
                <a:latin typeface="NimbusRomNo9L-Regu"/>
              </a:rPr>
              <a:t>partie</a:t>
            </a:r>
            <a:r>
              <a:rPr lang="en-US" sz="1800" b="0" i="0" u="none" strike="noStrike" baseline="0" dirty="0">
                <a:latin typeface="NimbusRomNo9L-Regu"/>
              </a:rPr>
              <a:t> </a:t>
            </a:r>
            <a:r>
              <a:rPr lang="en-US" sz="1800" b="0" i="0" u="none" strike="noStrike" baseline="0" dirty="0" err="1">
                <a:latin typeface="NimbusRomNo9L-Regu"/>
              </a:rPr>
              <a:t>consiste</a:t>
            </a:r>
            <a:r>
              <a:rPr lang="en-US" sz="1800" b="0" i="0" u="none" strike="noStrike" baseline="0" dirty="0">
                <a:latin typeface="NimbusRomNo9L-Regu"/>
              </a:rPr>
              <a:t> </a:t>
            </a:r>
            <a:r>
              <a:rPr lang="en-US" sz="1800" b="0" i="0" u="none" strike="noStrike" baseline="0" dirty="0" err="1">
                <a:latin typeface="NimbusRomNo9L-Regu"/>
              </a:rPr>
              <a:t>en</a:t>
            </a:r>
            <a:r>
              <a:rPr lang="en-US" sz="1800" b="0" i="0" u="none" strike="noStrike" baseline="0" dirty="0">
                <a:latin typeface="NimbusRomNo9L-Regu"/>
              </a:rPr>
              <a:t> </a:t>
            </a:r>
            <a:r>
              <a:rPr lang="en-US" sz="1800" b="0" i="0" u="none" strike="noStrike" baseline="0" dirty="0" err="1">
                <a:latin typeface="NimbusRomNo9L-Regu"/>
              </a:rPr>
              <a:t>l’utilisation</a:t>
            </a:r>
            <a:r>
              <a:rPr lang="en-US" sz="1800" b="0" i="0" u="none" strike="noStrike" baseline="0" dirty="0">
                <a:latin typeface="NimbusRomNo9L-Regu"/>
              </a:rPr>
              <a:t> d’un </a:t>
            </a:r>
            <a:r>
              <a:rPr lang="en-US" sz="1800" b="0" i="0" u="none" strike="noStrike" baseline="0" dirty="0" err="1">
                <a:latin typeface="NimbusRomNo9L-Regu"/>
              </a:rPr>
              <a:t>algorithme</a:t>
            </a:r>
            <a:r>
              <a:rPr lang="en-US" sz="1800" b="0" i="0" u="none" strike="noStrike" baseline="0" dirty="0">
                <a:latin typeface="NimbusRomNo9L-Regu"/>
              </a:rPr>
              <a:t> de reconnaissance </a:t>
            </a:r>
            <a:r>
              <a:rPr lang="en-US" sz="1800" b="0" i="0" u="none" strike="noStrike" baseline="0" dirty="0" err="1">
                <a:latin typeface="NimbusRomNo9L-Regu"/>
              </a:rPr>
              <a:t>dont</a:t>
            </a:r>
            <a:r>
              <a:rPr lang="en-US" sz="1800" b="0" i="0" u="none" strike="noStrike" baseline="0" dirty="0">
                <a:latin typeface="NimbusRomNo9L-Regu"/>
              </a:rPr>
              <a:t> </a:t>
            </a:r>
            <a:r>
              <a:rPr lang="en-US" sz="1800" b="0" i="0" u="none" strike="noStrike" baseline="0" dirty="0" err="1">
                <a:latin typeface="NimbusRomNo9L-Regu"/>
              </a:rPr>
              <a:t>l’execution</a:t>
            </a:r>
            <a:r>
              <a:rPr lang="en-US" sz="1800" b="0" i="0" u="none" strike="noStrike" baseline="0" dirty="0">
                <a:latin typeface="NimbusRomNo9L-Regu"/>
              </a:rPr>
              <a:t> se </a:t>
            </a:r>
            <a:r>
              <a:rPr lang="en-US" sz="1800" b="0" i="0" u="none" strike="noStrike" baseline="0" dirty="0" err="1">
                <a:latin typeface="NimbusRomNo9L-Regu"/>
              </a:rPr>
              <a:t>déroule</a:t>
            </a:r>
            <a:r>
              <a:rPr lang="en-US" sz="1800" b="0" i="0" u="none" strike="noStrike" baseline="0" dirty="0">
                <a:latin typeface="NimbusRomNo9L-Regu"/>
              </a:rPr>
              <a:t> </a:t>
            </a:r>
            <a:r>
              <a:rPr lang="en-US" sz="1800" b="0" i="0" u="none" strike="noStrike" baseline="0" dirty="0" err="1">
                <a:latin typeface="NimbusRomNo9L-Regu"/>
              </a:rPr>
              <a:t>en</a:t>
            </a:r>
            <a:r>
              <a:rPr lang="en-US" sz="1800" b="0" i="0" u="none" strike="noStrike" baseline="0" dirty="0">
                <a:latin typeface="NimbusRomNo9L-Regu"/>
              </a:rPr>
              <a:t> deux étapes : </a:t>
            </a:r>
          </a:p>
          <a:p>
            <a:pPr algn="l"/>
            <a:endParaRPr lang="en-US" sz="1800" b="0" i="0" u="none" strike="noStrike" baseline="0" dirty="0">
              <a:latin typeface="NimbusRomNo9L-Regu"/>
            </a:endParaRPr>
          </a:p>
          <a:p>
            <a:pPr algn="l"/>
            <a:r>
              <a:rPr lang="en-US" sz="1800" b="0" i="0" u="none" strike="noStrike" baseline="0" dirty="0">
                <a:latin typeface="NimbusRomNo9L-Regu"/>
              </a:rPr>
              <a:t>1/ Phase </a:t>
            </a:r>
            <a:r>
              <a:rPr lang="fr-FR" sz="1800" b="0" i="0" u="none" strike="noStrike" baseline="0" dirty="0">
                <a:latin typeface="NimbusRomNo9L-Regu"/>
              </a:rPr>
              <a:t>d’entraînement : consiste en la construction d’un modèle d’apprentissage</a:t>
            </a:r>
          </a:p>
          <a:p>
            <a:pPr algn="l"/>
            <a:r>
              <a:rPr lang="fr-FR" sz="1800" b="0" i="0" u="none" strike="noStrike" baseline="0" dirty="0">
                <a:latin typeface="NimbusRomNo9L-Regu"/>
              </a:rPr>
              <a:t>2/ Phase de reconnaissance où, grâce au modèle produit, l’algorithme identifie les activités à reconnaitre</a:t>
            </a:r>
          </a:p>
          <a:p>
            <a:pPr algn="l"/>
            <a:endParaRPr lang="fr-FR" sz="1800" b="0" i="0" u="none" strike="noStrike" baseline="0" dirty="0">
              <a:latin typeface="NimbusRomNo9L-Regu"/>
            </a:endParaRPr>
          </a:p>
          <a:p>
            <a:pPr algn="l"/>
            <a:r>
              <a:rPr lang="fr-FR" sz="1800" b="0" i="0" u="none" strike="noStrike" baseline="0" dirty="0">
                <a:latin typeface="NimbusRomNo9L-Regu"/>
              </a:rPr>
              <a:t>Ensuite il est possible d’évaluer la performance de la reconnaissances en fonction des activités qui ont été correctement identifiés ou non</a:t>
            </a:r>
          </a:p>
        </p:txBody>
      </p:sp>
      <p:sp>
        <p:nvSpPr>
          <p:cNvPr id="4" name="Slide Number Placeholder 3"/>
          <p:cNvSpPr>
            <a:spLocks noGrp="1"/>
          </p:cNvSpPr>
          <p:nvPr>
            <p:ph type="sldNum" sz="quarter" idx="5"/>
          </p:nvPr>
        </p:nvSpPr>
        <p:spPr/>
        <p:txBody>
          <a:bodyPr/>
          <a:lstStyle/>
          <a:p>
            <a:fld id="{95B38C55-898F-43B2-BBEF-255DDB8A80A4}" type="slidenum">
              <a:rPr lang="en-US" smtClean="0"/>
              <a:t>20</a:t>
            </a:fld>
            <a:endParaRPr lang="en-US"/>
          </a:p>
        </p:txBody>
      </p:sp>
    </p:spTree>
    <p:extLst>
      <p:ext uri="{BB962C8B-B14F-4D97-AF65-F5344CB8AC3E}">
        <p14:creationId xmlns:p14="http://schemas.microsoft.com/office/powerpoint/2010/main" val="2504000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21</a:t>
            </a:fld>
            <a:endParaRPr lang="en-US"/>
          </a:p>
        </p:txBody>
      </p:sp>
    </p:spTree>
    <p:extLst>
      <p:ext uri="{BB962C8B-B14F-4D97-AF65-F5344CB8AC3E}">
        <p14:creationId xmlns:p14="http://schemas.microsoft.com/office/powerpoint/2010/main" val="240965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L’ensemble des étapes qui compose le processus d’apprentissage pour reconnaitre des activités peuvent être faites via des ateliers d’apprentissage machine.</a:t>
            </a:r>
          </a:p>
          <a:p>
            <a:pPr algn="l"/>
            <a:endParaRPr lang="fr-FR" sz="1800" b="0" i="0" u="none" strike="noStrike" baseline="0" dirty="0">
              <a:latin typeface="NimbusRomNo9L-Regu"/>
            </a:endParaRPr>
          </a:p>
          <a:p>
            <a:pPr algn="l"/>
            <a:r>
              <a:rPr lang="fr-FR" sz="1800" b="0" i="0" u="none" strike="noStrike" baseline="0" dirty="0">
                <a:latin typeface="NimbusRomNo9L-Regu"/>
              </a:rPr>
              <a:t>Au sein des habitats intelligents, ces outils permettent d’effectuer un prototypage rapide des méthodes pour la reconnaissance d’activités</a:t>
            </a:r>
          </a:p>
          <a:p>
            <a:pPr algn="l"/>
            <a:endParaRPr lang="fr-FR" sz="1800" b="0" i="0" u="none" strike="noStrike" baseline="0" dirty="0">
              <a:latin typeface="NimbusRomNo9L-Regu"/>
            </a:endParaRPr>
          </a:p>
          <a:p>
            <a:pPr algn="l"/>
            <a:r>
              <a:rPr lang="fr-FR" sz="1800" b="0" i="0" u="none" strike="noStrike" baseline="0" dirty="0">
                <a:latin typeface="NimbusRomNo9L-Regu"/>
              </a:rPr>
              <a:t>Et plus précisément , dans un contexte de recherche académique, ces ateliers sont l’intermédiaire entre le matériel (capteurs) et le logiciel</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22</a:t>
            </a:fld>
            <a:endParaRPr lang="en-US"/>
          </a:p>
        </p:txBody>
      </p:sp>
    </p:spTree>
    <p:extLst>
      <p:ext uri="{BB962C8B-B14F-4D97-AF65-F5344CB8AC3E}">
        <p14:creationId xmlns:p14="http://schemas.microsoft.com/office/powerpoint/2010/main" val="3903170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Outils</a:t>
            </a:r>
            <a:r>
              <a:rPr lang="en-US" dirty="0"/>
              <a:t> </a:t>
            </a:r>
            <a:r>
              <a:rPr lang="en-US" dirty="0" err="1"/>
              <a:t>extensibles</a:t>
            </a:r>
            <a:r>
              <a:rPr lang="en-US" dirty="0"/>
              <a:t> car </a:t>
            </a:r>
            <a:r>
              <a:rPr lang="en-US" dirty="0" err="1"/>
              <a:t>ils</a:t>
            </a:r>
            <a:r>
              <a:rPr lang="en-US" dirty="0"/>
              <a:t> </a:t>
            </a:r>
            <a:r>
              <a:rPr lang="en-US" dirty="0" err="1"/>
              <a:t>offrent</a:t>
            </a:r>
            <a:r>
              <a:rPr lang="en-US" dirty="0"/>
              <a:t> la </a:t>
            </a:r>
            <a:r>
              <a:rPr lang="en-US" dirty="0" err="1"/>
              <a:t>possibilité</a:t>
            </a:r>
            <a:r>
              <a:rPr lang="en-US" dirty="0"/>
              <a:t> de </a:t>
            </a:r>
            <a:r>
              <a:rPr lang="en-US" dirty="0" err="1"/>
              <a:t>crééer</a:t>
            </a:r>
            <a:r>
              <a:rPr lang="en-US" dirty="0"/>
              <a:t> des modules </a:t>
            </a:r>
            <a:r>
              <a:rPr lang="en-US" dirty="0" err="1"/>
              <a:t>additionnels</a:t>
            </a:r>
            <a:r>
              <a:rPr lang="en-US" dirty="0"/>
              <a:t> </a:t>
            </a:r>
            <a:r>
              <a:rPr lang="en-US" dirty="0" err="1"/>
              <a:t>spécifiques</a:t>
            </a:r>
            <a:r>
              <a:rPr lang="en-US" dirty="0"/>
              <a:t> </a:t>
            </a:r>
            <a:r>
              <a:rPr lang="en-US" dirty="0" err="1"/>
              <a:t>afin</a:t>
            </a:r>
            <a:r>
              <a:rPr lang="en-US" dirty="0"/>
              <a:t> </a:t>
            </a:r>
            <a:r>
              <a:rPr lang="en-US" dirty="0" err="1"/>
              <a:t>d’ajouter</a:t>
            </a:r>
            <a:r>
              <a:rPr lang="en-US" dirty="0"/>
              <a:t> des </a:t>
            </a:r>
            <a:r>
              <a:rPr lang="en-US" dirty="0" err="1"/>
              <a:t>fonctionnalités</a:t>
            </a:r>
            <a:r>
              <a:rPr lang="en-US" dirty="0"/>
              <a:t> aux </a:t>
            </a:r>
            <a:r>
              <a:rPr lang="en-US" dirty="0" err="1"/>
              <a:t>outils</a:t>
            </a:r>
            <a:r>
              <a:rPr lang="en-US" dirty="0"/>
              <a:t>.</a:t>
            </a:r>
          </a:p>
          <a:p>
            <a:pPr algn="l"/>
            <a:r>
              <a:rPr lang="en-US" dirty="0" err="1"/>
              <a:t>Ces</a:t>
            </a:r>
            <a:r>
              <a:rPr lang="en-US" dirty="0"/>
              <a:t> modules </a:t>
            </a:r>
            <a:r>
              <a:rPr lang="en-US" dirty="0" err="1"/>
              <a:t>sont</a:t>
            </a:r>
            <a:r>
              <a:rPr lang="en-US" dirty="0"/>
              <a:t> </a:t>
            </a:r>
            <a:r>
              <a:rPr lang="en-US" dirty="0" err="1"/>
              <a:t>cependant</a:t>
            </a:r>
            <a:r>
              <a:rPr lang="en-US" dirty="0"/>
              <a:t> </a:t>
            </a:r>
            <a:r>
              <a:rPr lang="en-US" dirty="0" err="1"/>
              <a:t>dépendant</a:t>
            </a:r>
            <a:r>
              <a:rPr lang="en-US" dirty="0"/>
              <a:t> de </a:t>
            </a:r>
            <a:r>
              <a:rPr lang="en-US" dirty="0" err="1"/>
              <a:t>l’outil</a:t>
            </a:r>
            <a:r>
              <a:rPr lang="en-US" dirty="0"/>
              <a:t> et ne </a:t>
            </a:r>
            <a:r>
              <a:rPr lang="en-US" dirty="0" err="1"/>
              <a:t>peuvent</a:t>
            </a:r>
            <a:r>
              <a:rPr lang="en-US" dirty="0"/>
              <a:t> pas </a:t>
            </a:r>
            <a:r>
              <a:rPr lang="en-US" dirty="0" err="1"/>
              <a:t>être</a:t>
            </a:r>
            <a:r>
              <a:rPr lang="en-US" dirty="0"/>
              <a:t> </a:t>
            </a:r>
            <a:r>
              <a:rPr lang="en-US" dirty="0" err="1"/>
              <a:t>utilisé</a:t>
            </a:r>
            <a:r>
              <a:rPr lang="en-US" dirty="0"/>
              <a:t> dans un </a:t>
            </a:r>
            <a:r>
              <a:rPr lang="en-US" dirty="0" err="1"/>
              <a:t>autre</a:t>
            </a:r>
            <a:r>
              <a:rPr lang="en-US" dirty="0"/>
              <a:t> </a:t>
            </a:r>
            <a:r>
              <a:rPr lang="en-US" dirty="0" err="1"/>
              <a:t>contexte</a:t>
            </a:r>
            <a:r>
              <a:rPr lang="en-US" dirty="0"/>
              <a:t>.</a:t>
            </a:r>
          </a:p>
          <a:p>
            <a:pPr algn="l"/>
            <a:endParaRPr lang="en-US" dirty="0"/>
          </a:p>
          <a:p>
            <a:pPr algn="l"/>
            <a:r>
              <a:rPr lang="en-US" dirty="0" err="1"/>
              <a:t>Aussi</a:t>
            </a:r>
            <a:r>
              <a:rPr lang="en-US" dirty="0"/>
              <a:t>, </a:t>
            </a:r>
            <a:r>
              <a:rPr lang="en-US" dirty="0" err="1"/>
              <a:t>ces</a:t>
            </a:r>
            <a:r>
              <a:rPr lang="en-US" dirty="0"/>
              <a:t> </a:t>
            </a:r>
            <a:r>
              <a:rPr lang="en-US" dirty="0" err="1"/>
              <a:t>outils</a:t>
            </a:r>
            <a:r>
              <a:rPr lang="en-US" dirty="0"/>
              <a:t> </a:t>
            </a:r>
            <a:r>
              <a:rPr lang="en-US" dirty="0" err="1"/>
              <a:t>necessitent</a:t>
            </a:r>
            <a:r>
              <a:rPr lang="en-US" dirty="0"/>
              <a:t> beaucoup de </a:t>
            </a:r>
            <a:r>
              <a:rPr lang="en-US" dirty="0" err="1"/>
              <a:t>ressources</a:t>
            </a:r>
            <a:r>
              <a:rPr lang="en-US" dirty="0"/>
              <a:t> </a:t>
            </a:r>
            <a:r>
              <a:rPr lang="en-US" dirty="0" err="1"/>
              <a:t>processeur</a:t>
            </a:r>
            <a:r>
              <a:rPr lang="en-US" dirty="0"/>
              <a:t> et </a:t>
            </a:r>
            <a:r>
              <a:rPr lang="en-US" dirty="0" err="1"/>
              <a:t>mémoire</a:t>
            </a:r>
            <a:r>
              <a:rPr lang="en-US" dirty="0"/>
              <a:t> pour </a:t>
            </a:r>
            <a:r>
              <a:rPr lang="en-US" dirty="0" err="1"/>
              <a:t>fonctionner</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24</a:t>
            </a:fld>
            <a:endParaRPr lang="en-US"/>
          </a:p>
        </p:txBody>
      </p:sp>
    </p:spTree>
    <p:extLst>
      <p:ext uri="{BB962C8B-B14F-4D97-AF65-F5344CB8AC3E}">
        <p14:creationId xmlns:p14="http://schemas.microsoft.com/office/powerpoint/2010/main" val="4262147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25</a:t>
            </a:fld>
            <a:endParaRPr lang="en-US"/>
          </a:p>
        </p:txBody>
      </p:sp>
    </p:spTree>
    <p:extLst>
      <p:ext uri="{BB962C8B-B14F-4D97-AF65-F5344CB8AC3E}">
        <p14:creationId xmlns:p14="http://schemas.microsoft.com/office/powerpoint/2010/main" val="312884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a:t>
            </a:r>
            <a:r>
              <a:rPr lang="en-US" dirty="0" err="1"/>
              <a:t>problème</a:t>
            </a:r>
            <a:r>
              <a:rPr lang="en-US" dirty="0"/>
              <a:t> </a:t>
            </a:r>
            <a:r>
              <a:rPr lang="en-US" dirty="0" err="1"/>
              <a:t>d’envergure</a:t>
            </a:r>
            <a:r>
              <a:rPr lang="en-US" dirty="0"/>
              <a:t> </a:t>
            </a:r>
            <a:r>
              <a:rPr lang="en-US" dirty="0" err="1"/>
              <a:t>va</a:t>
            </a:r>
            <a:r>
              <a:rPr lang="en-US" dirty="0"/>
              <a:t> </a:t>
            </a:r>
            <a:r>
              <a:rPr lang="en-US" dirty="0" err="1"/>
              <a:t>donc</a:t>
            </a:r>
            <a:r>
              <a:rPr lang="en-US" dirty="0"/>
              <a:t> </a:t>
            </a:r>
            <a:r>
              <a:rPr lang="en-US" dirty="0" err="1"/>
              <a:t>impliquer</a:t>
            </a:r>
            <a:r>
              <a:rPr lang="en-US" dirty="0"/>
              <a:t> </a:t>
            </a:r>
            <a:r>
              <a:rPr lang="en-US" dirty="0" err="1"/>
              <a:t>une</a:t>
            </a:r>
            <a:r>
              <a:rPr lang="en-US" dirty="0"/>
              <a:t> augmentation des </a:t>
            </a:r>
            <a:r>
              <a:rPr lang="en-US" dirty="0" err="1"/>
              <a:t>personnes</a:t>
            </a:r>
            <a:r>
              <a:rPr lang="en-US" dirty="0"/>
              <a:t> </a:t>
            </a:r>
            <a:r>
              <a:rPr lang="en-US" dirty="0" err="1"/>
              <a:t>ayant</a:t>
            </a:r>
            <a:r>
              <a:rPr lang="en-US" dirty="0"/>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autonomie diminuée</a:t>
            </a:r>
            <a:endPar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r>
              <a:rPr lang="en-US"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Cette</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perte</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d’autonomie</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souvent</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
        <p:nvSpPr>
          <p:cNvPr id="4" name="Slide Number Placeholder 3"/>
          <p:cNvSpPr>
            <a:spLocks noGrp="1"/>
          </p:cNvSpPr>
          <p:nvPr>
            <p:ph type="sldNum" sz="quarter" idx="5"/>
          </p:nvPr>
        </p:nvSpPr>
        <p:spPr/>
        <p:txBody>
          <a:bodyPr/>
          <a:lstStyle/>
          <a:p>
            <a:fld id="{95B38C55-898F-43B2-BBEF-255DDB8A80A4}" type="slidenum">
              <a:rPr lang="en-US" smtClean="0"/>
              <a:t>5</a:t>
            </a:fld>
            <a:endParaRPr lang="en-US"/>
          </a:p>
        </p:txBody>
      </p:sp>
    </p:spTree>
    <p:extLst>
      <p:ext uri="{BB962C8B-B14F-4D97-AF65-F5344CB8AC3E}">
        <p14:creationId xmlns:p14="http://schemas.microsoft.com/office/powerpoint/2010/main" val="2553718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Photopléthysmographie</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PPG</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26</a:t>
            </a:fld>
            <a:endParaRPr lang="en-US"/>
          </a:p>
        </p:txBody>
      </p:sp>
    </p:spTree>
    <p:extLst>
      <p:ext uri="{BB962C8B-B14F-4D97-AF65-F5344CB8AC3E}">
        <p14:creationId xmlns:p14="http://schemas.microsoft.com/office/powerpoint/2010/main" val="598958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27</a:t>
            </a:fld>
            <a:endParaRPr lang="en-US"/>
          </a:p>
        </p:txBody>
      </p:sp>
    </p:spTree>
    <p:extLst>
      <p:ext uri="{BB962C8B-B14F-4D97-AF65-F5344CB8AC3E}">
        <p14:creationId xmlns:p14="http://schemas.microsoft.com/office/powerpoint/2010/main" val="319347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28</a:t>
            </a:fld>
            <a:endParaRPr lang="en-US"/>
          </a:p>
        </p:txBody>
      </p:sp>
    </p:spTree>
    <p:extLst>
      <p:ext uri="{BB962C8B-B14F-4D97-AF65-F5344CB8AC3E}">
        <p14:creationId xmlns:p14="http://schemas.microsoft.com/office/powerpoint/2010/main" val="263556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PB#1 : </a:t>
            </a:r>
          </a:p>
          <a:p>
            <a:r>
              <a:rPr lang="fr-FR" dirty="0"/>
              <a:t>Quels sont les nouveaux apports, en matière d’intelligence, que les </a:t>
            </a:r>
            <a:r>
              <a:rPr lang="fr-FR" dirty="0" err="1"/>
              <a:t>wearable</a:t>
            </a:r>
            <a:r>
              <a:rPr lang="fr-FR" dirty="0"/>
              <a:t> </a:t>
            </a:r>
            <a:r>
              <a:rPr lang="fr-FR" dirty="0" err="1"/>
              <a:t>devices</a:t>
            </a:r>
            <a:r>
              <a:rPr lang="fr-FR" dirty="0"/>
              <a:t> vont permettre de proposer aux résidents des habitats intelligents afin d’améliorer l’assistance qui leur est requise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32</a:t>
            </a:fld>
            <a:endParaRPr lang="en-US"/>
          </a:p>
        </p:txBody>
      </p:sp>
    </p:spTree>
    <p:extLst>
      <p:ext uri="{BB962C8B-B14F-4D97-AF65-F5344CB8AC3E}">
        <p14:creationId xmlns:p14="http://schemas.microsoft.com/office/powerpoint/2010/main" val="20445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Pour des personnes en perte d’autonomie ou ayant des troubles moteurs, certains représentent des dangers ou causer de la peur</a:t>
            </a:r>
          </a:p>
          <a:p>
            <a:pPr algn="l"/>
            <a:endParaRPr lang="fr-FR" sz="1800" b="0" i="0" u="none" strike="noStrike" baseline="0" dirty="0">
              <a:latin typeface="NimbusRomNo9L-Regu"/>
            </a:endParaRPr>
          </a:p>
          <a:p>
            <a:pPr algn="l"/>
            <a:r>
              <a:rPr lang="en-US" sz="1800" b="0" i="0" u="none" strike="noStrike" baseline="0" dirty="0">
                <a:latin typeface="NimbusRomNo9L-Regu"/>
              </a:rPr>
              <a:t>Sols </a:t>
            </a:r>
            <a:r>
              <a:rPr lang="en-US" sz="1800" b="0" i="0" u="none" strike="noStrike" baseline="0" dirty="0" err="1">
                <a:latin typeface="NimbusRomNo9L-Regu"/>
              </a:rPr>
              <a:t>meubles</a:t>
            </a:r>
            <a:r>
              <a:rPr lang="en-US" sz="1800" b="0" i="0" u="none" strike="noStrike" baseline="0" dirty="0">
                <a:latin typeface="NimbusRomNo9L-Regu"/>
              </a:rPr>
              <a:t> </a:t>
            </a:r>
            <a:r>
              <a:rPr lang="en-US" sz="1800" b="0" i="0" u="none" strike="noStrike" baseline="0" dirty="0" err="1">
                <a:latin typeface="NimbusRomNo9L-Regu"/>
              </a:rPr>
              <a:t>ou</a:t>
            </a:r>
            <a:r>
              <a:rPr lang="en-US" sz="1800" b="0" i="0" u="none" strike="noStrike" baseline="0" dirty="0">
                <a:latin typeface="NimbusRomNo9L-Regu"/>
              </a:rPr>
              <a:t> </a:t>
            </a:r>
            <a:r>
              <a:rPr lang="en-US" sz="1800" b="0" i="0" u="none" strike="noStrike" baseline="0" dirty="0" err="1">
                <a:latin typeface="NimbusRomNo9L-Regu"/>
              </a:rPr>
              <a:t>glissants</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CA" sz="1800" b="0" i="0" u="none" strike="noStrike" baseline="0" noProof="0" dirty="0">
                <a:latin typeface="NimbusRomNo9L-Regu"/>
              </a:rPr>
              <a:t>C’est une fonctionnalité du </a:t>
            </a:r>
            <a:r>
              <a:rPr lang="fr-CA" sz="1800" b="0" i="0" u="none" strike="noStrike" baseline="0" noProof="0" dirty="0" err="1">
                <a:latin typeface="NimbusRomNo9L-Regu"/>
              </a:rPr>
              <a:t>wearable</a:t>
            </a:r>
            <a:r>
              <a:rPr lang="fr-CA" sz="1800" b="0" i="0" u="none" strike="noStrike" baseline="0" noProof="0" dirty="0">
                <a:latin typeface="NimbusRomNo9L-Regu"/>
              </a:rPr>
              <a:t> qui pourrait en proposer d’autres. </a:t>
            </a:r>
          </a:p>
          <a:p>
            <a:pPr algn="l"/>
            <a:endParaRPr lang="fr-CA" sz="1800" b="0" i="0" u="none" strike="noStrike" baseline="0" noProof="0" dirty="0">
              <a:latin typeface="NimbusRomNo9L-Regu"/>
            </a:endParaRPr>
          </a:p>
          <a:p>
            <a:pPr marL="285750" indent="-285750" algn="l">
              <a:buFontTx/>
              <a:buChar char="-"/>
            </a:pPr>
            <a:r>
              <a:rPr lang="fr-CA" sz="1800" b="0" i="0" u="none" strike="noStrike" baseline="0" noProof="0" dirty="0">
                <a:latin typeface="NimbusRomNo9L-Regu"/>
              </a:rPr>
              <a:t>prévention des chutes </a:t>
            </a:r>
          </a:p>
          <a:p>
            <a:pPr marL="285750" indent="-285750" algn="l">
              <a:buFontTx/>
              <a:buChar char="-"/>
            </a:pPr>
            <a:r>
              <a:rPr lang="fr-CA" sz="1800" b="0" i="0" u="none" strike="noStrike" baseline="0" noProof="0" dirty="0">
                <a:latin typeface="NimbusRomNo9L-Regu"/>
              </a:rPr>
              <a:t>identification par la démarche -&gt; adapter les paramètres de l’habitat, contrôle des accès biométrique</a:t>
            </a:r>
          </a:p>
          <a:p>
            <a:pPr marL="285750" indent="-285750" algn="l">
              <a:buFontTx/>
              <a:buChar char="-"/>
            </a:pPr>
            <a:r>
              <a:rPr lang="fr-CA" sz="1800" b="0" i="0" u="none" strike="noStrike" baseline="0" noProof="0" dirty="0">
                <a:latin typeface="NimbusRomNo9L-Regu"/>
              </a:rPr>
              <a:t>localisation intérieure, etc.</a:t>
            </a:r>
          </a:p>
          <a:p>
            <a:pPr algn="l"/>
            <a:endParaRPr lang="en-US" sz="1800" b="0" i="0" u="none" strike="noStrike" baseline="0" dirty="0">
              <a:latin typeface="NimbusRomNo9L-Regu"/>
            </a:endParaRP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33</a:t>
            </a:fld>
            <a:endParaRPr lang="en-US"/>
          </a:p>
        </p:txBody>
      </p:sp>
    </p:spTree>
    <p:extLst>
      <p:ext uri="{BB962C8B-B14F-4D97-AF65-F5344CB8AC3E}">
        <p14:creationId xmlns:p14="http://schemas.microsoft.com/office/powerpoint/2010/main" val="132168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34</a:t>
            </a:fld>
            <a:endParaRPr lang="en-US"/>
          </a:p>
        </p:txBody>
      </p:sp>
    </p:spTree>
    <p:extLst>
      <p:ext uri="{BB962C8B-B14F-4D97-AF65-F5344CB8AC3E}">
        <p14:creationId xmlns:p14="http://schemas.microsoft.com/office/powerpoint/2010/main" val="809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Embarqués sur l’Arduino</a:t>
            </a:r>
          </a:p>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35</a:t>
            </a:fld>
            <a:endParaRPr lang="en-US"/>
          </a:p>
        </p:txBody>
      </p:sp>
    </p:spTree>
    <p:extLst>
      <p:ext uri="{BB962C8B-B14F-4D97-AF65-F5344CB8AC3E}">
        <p14:creationId xmlns:p14="http://schemas.microsoft.com/office/powerpoint/2010/main" val="1592551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En</a:t>
            </a:r>
            <a:r>
              <a:rPr lang="en-US" dirty="0"/>
              <a:t> </a:t>
            </a:r>
            <a:r>
              <a:rPr lang="en-US" dirty="0" err="1"/>
              <a:t>ce</a:t>
            </a:r>
            <a:r>
              <a:rPr lang="en-US" dirty="0"/>
              <a:t> qui </a:t>
            </a:r>
            <a:r>
              <a:rPr lang="en-US" dirty="0" err="1"/>
              <a:t>concerne</a:t>
            </a:r>
            <a:r>
              <a:rPr lang="en-US" dirty="0"/>
              <a:t> les </a:t>
            </a:r>
            <a:r>
              <a:rPr lang="en-US" dirty="0" err="1"/>
              <a:t>algorithmes</a:t>
            </a:r>
            <a:r>
              <a:rPr lang="en-US" dirty="0"/>
              <a:t> de reconnaissance, nous </a:t>
            </a:r>
            <a:r>
              <a:rPr lang="en-US" dirty="0" err="1"/>
              <a:t>avons</a:t>
            </a:r>
            <a:r>
              <a:rPr lang="en-US" dirty="0"/>
              <a:t> </a:t>
            </a:r>
            <a:r>
              <a:rPr lang="en-US" dirty="0" err="1"/>
              <a:t>utilisé</a:t>
            </a:r>
            <a:r>
              <a:rPr lang="en-US" dirty="0"/>
              <a:t> </a:t>
            </a:r>
          </a:p>
          <a:p>
            <a:pPr algn="l"/>
            <a:r>
              <a:rPr lang="en-US" dirty="0"/>
              <a:t>1/</a:t>
            </a:r>
          </a:p>
          <a:p>
            <a:pPr algn="l"/>
            <a:r>
              <a:rPr lang="en-US" dirty="0"/>
              <a:t>2/</a:t>
            </a:r>
          </a:p>
          <a:p>
            <a:pPr algn="l"/>
            <a:r>
              <a:rPr lang="en-US" dirty="0" err="1"/>
              <a:t>Auxquels</a:t>
            </a:r>
            <a:r>
              <a:rPr lang="en-US" dirty="0"/>
              <a:t> sous </a:t>
            </a:r>
            <a:r>
              <a:rPr lang="en-US" dirty="0" err="1"/>
              <a:t>avons</a:t>
            </a:r>
            <a:r>
              <a:rPr lang="en-US" dirty="0"/>
              <a:t> appliqué </a:t>
            </a:r>
            <a:r>
              <a:rPr lang="en-US" dirty="0" err="1"/>
              <a:t>différentes</a:t>
            </a:r>
            <a:r>
              <a:rPr lang="en-US" dirty="0"/>
              <a:t> configurations</a:t>
            </a:r>
          </a:p>
        </p:txBody>
      </p:sp>
      <p:sp>
        <p:nvSpPr>
          <p:cNvPr id="4" name="Slide Number Placeholder 3"/>
          <p:cNvSpPr>
            <a:spLocks noGrp="1"/>
          </p:cNvSpPr>
          <p:nvPr>
            <p:ph type="sldNum" sz="quarter" idx="5"/>
          </p:nvPr>
        </p:nvSpPr>
        <p:spPr/>
        <p:txBody>
          <a:bodyPr/>
          <a:lstStyle/>
          <a:p>
            <a:fld id="{95B38C55-898F-43B2-BBEF-255DDB8A80A4}" type="slidenum">
              <a:rPr lang="en-US" smtClean="0"/>
              <a:t>36</a:t>
            </a:fld>
            <a:endParaRPr lang="en-US"/>
          </a:p>
        </p:txBody>
      </p:sp>
    </p:spTree>
    <p:extLst>
      <p:ext uri="{BB962C8B-B14F-4D97-AF65-F5344CB8AC3E}">
        <p14:creationId xmlns:p14="http://schemas.microsoft.com/office/powerpoint/2010/main" val="103377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6 allers-retours</a:t>
            </a:r>
            <a:r>
              <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dirty="0"/>
              <a:t>dans bac </a:t>
            </a:r>
            <a:r>
              <a:rPr lang="en-US" dirty="0" err="1"/>
              <a:t>tel</a:t>
            </a:r>
            <a:r>
              <a:rPr lang="en-US" dirty="0"/>
              <a:t> que </a:t>
            </a:r>
            <a:r>
              <a:rPr lang="en-US" dirty="0" err="1"/>
              <a:t>représenté</a:t>
            </a:r>
            <a:r>
              <a:rPr lang="en-US" dirty="0"/>
              <a:t> sur la figure à droite </a:t>
            </a:r>
            <a:r>
              <a:rPr lang="en-US" dirty="0" err="1"/>
              <a:t>ou</a:t>
            </a:r>
            <a:r>
              <a:rPr lang="en-US" dirty="0"/>
              <a:t> dehors </a:t>
            </a:r>
            <a:r>
              <a:rPr lang="en-US" dirty="0" err="1"/>
              <a:t>en</a:t>
            </a:r>
            <a:r>
              <a:rPr lang="en-US" dirty="0"/>
              <a:t> function du type de sol et de la </a:t>
            </a:r>
            <a:r>
              <a:rPr lang="en-US" dirty="0" err="1"/>
              <a:t>météo</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37</a:t>
            </a:fld>
            <a:endParaRPr lang="en-US"/>
          </a:p>
        </p:txBody>
      </p:sp>
    </p:spTree>
    <p:extLst>
      <p:ext uri="{BB962C8B-B14F-4D97-AF65-F5344CB8AC3E}">
        <p14:creationId xmlns:p14="http://schemas.microsoft.com/office/powerpoint/2010/main" val="2039965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K=1 borne inférieure de l’ensemble des possibilités qu’il est généralement conseillé d’éviter afin de ne pas courir le risque de se retrouver avec un modèle en sur-apprentissage</a:t>
            </a:r>
          </a:p>
          <a:p>
            <a:pPr algn="l"/>
            <a:endParaRPr lang="fr-FR" sz="1800" b="0" i="0" u="none" strike="noStrike" baseline="0" dirty="0">
              <a:latin typeface="NimbusRomNo9L-Regu"/>
            </a:endParaRPr>
          </a:p>
          <a:p>
            <a:pPr algn="l"/>
            <a:r>
              <a:rPr lang="fr-FR" sz="1800" b="0" i="0" u="none" strike="noStrike" baseline="0" dirty="0">
                <a:latin typeface="NimbusRomNo9L-Regu"/>
              </a:rPr>
              <a:t>T = 6 a/r de 6s * 5 positions * 4 sols * 9 personnes = 1080</a:t>
            </a:r>
          </a:p>
        </p:txBody>
      </p:sp>
      <p:sp>
        <p:nvSpPr>
          <p:cNvPr id="4" name="Slide Number Placeholder 3"/>
          <p:cNvSpPr>
            <a:spLocks noGrp="1"/>
          </p:cNvSpPr>
          <p:nvPr>
            <p:ph type="sldNum" sz="quarter" idx="5"/>
          </p:nvPr>
        </p:nvSpPr>
        <p:spPr/>
        <p:txBody>
          <a:bodyPr/>
          <a:lstStyle/>
          <a:p>
            <a:fld id="{95B38C55-898F-43B2-BBEF-255DDB8A80A4}" type="slidenum">
              <a:rPr lang="en-US" smtClean="0"/>
              <a:t>38</a:t>
            </a:fld>
            <a:endParaRPr lang="en-US"/>
          </a:p>
        </p:txBody>
      </p:sp>
    </p:spTree>
    <p:extLst>
      <p:ext uri="{BB962C8B-B14F-4D97-AF65-F5344CB8AC3E}">
        <p14:creationId xmlns:p14="http://schemas.microsoft.com/office/powerpoint/2010/main" val="195260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Aujourd’hui</a:t>
            </a:r>
            <a:r>
              <a:rPr lang="en-US" dirty="0"/>
              <a:t>, la </a:t>
            </a:r>
            <a:r>
              <a:rPr lang="en-US" dirty="0" err="1"/>
              <a:t>prise</a:t>
            </a:r>
            <a:r>
              <a:rPr lang="en-US" dirty="0"/>
              <a:t> </a:t>
            </a:r>
            <a:r>
              <a:rPr lang="en-US" dirty="0" err="1"/>
              <a:t>en</a:t>
            </a:r>
            <a:r>
              <a:rPr lang="en-US" dirty="0"/>
              <a:t> charge des </a:t>
            </a:r>
            <a:r>
              <a:rPr lang="en-US" dirty="0" err="1"/>
              <a:t>personne</a:t>
            </a:r>
            <a:r>
              <a:rPr lang="en-US" dirty="0"/>
              <a:t> </a:t>
            </a:r>
            <a:r>
              <a:rPr lang="en-US" dirty="0" err="1"/>
              <a:t>en</a:t>
            </a:r>
            <a:r>
              <a:rPr lang="en-US" dirty="0"/>
              <a:t> </a:t>
            </a:r>
            <a:r>
              <a:rPr lang="en-US" dirty="0" err="1"/>
              <a:t>perte</a:t>
            </a:r>
            <a:r>
              <a:rPr lang="en-US" dirty="0"/>
              <a:t> </a:t>
            </a:r>
            <a:r>
              <a:rPr lang="en-US" dirty="0" err="1"/>
              <a:t>d’autonomie</a:t>
            </a:r>
            <a:r>
              <a:rPr lang="en-US" dirty="0"/>
              <a:t> </a:t>
            </a:r>
            <a:r>
              <a:rPr lang="en-US" dirty="0" err="1"/>
              <a:t>necessite</a:t>
            </a:r>
            <a:r>
              <a:rPr lang="en-US" dirty="0"/>
              <a:t> </a:t>
            </a:r>
            <a:r>
              <a:rPr lang="en-US" dirty="0" err="1"/>
              <a:t>une</a:t>
            </a:r>
            <a:r>
              <a:rPr lang="en-US" dirty="0"/>
              <a:t> assistance </a:t>
            </a:r>
            <a:r>
              <a:rPr lang="en-US" dirty="0" err="1"/>
              <a:t>rigoureuse</a:t>
            </a:r>
            <a:endParaRPr lang="en-US" dirty="0"/>
          </a:p>
          <a:p>
            <a:endParaRPr lang="en-US" dirty="0"/>
          </a:p>
          <a:p>
            <a:r>
              <a:rPr lang="en-US" dirty="0"/>
              <a:t>Elle </a:t>
            </a:r>
            <a:r>
              <a:rPr lang="en-US" dirty="0" err="1"/>
              <a:t>est</a:t>
            </a:r>
            <a:r>
              <a:rPr lang="en-US" dirty="0"/>
              <a:t> </a:t>
            </a:r>
          </a:p>
        </p:txBody>
      </p:sp>
      <p:sp>
        <p:nvSpPr>
          <p:cNvPr id="4" name="Slide Number Placeholder 3"/>
          <p:cNvSpPr>
            <a:spLocks noGrp="1"/>
          </p:cNvSpPr>
          <p:nvPr>
            <p:ph type="sldNum" sz="quarter" idx="5"/>
          </p:nvPr>
        </p:nvSpPr>
        <p:spPr/>
        <p:txBody>
          <a:bodyPr/>
          <a:lstStyle/>
          <a:p>
            <a:fld id="{95B38C55-898F-43B2-BBEF-255DDB8A80A4}" type="slidenum">
              <a:rPr lang="en-US" smtClean="0"/>
              <a:t>6</a:t>
            </a:fld>
            <a:endParaRPr lang="en-US"/>
          </a:p>
        </p:txBody>
      </p:sp>
    </p:spTree>
    <p:extLst>
      <p:ext uri="{BB962C8B-B14F-4D97-AF65-F5344CB8AC3E}">
        <p14:creationId xmlns:p14="http://schemas.microsoft.com/office/powerpoint/2010/main" val="101420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Nous </a:t>
            </a:r>
            <a:r>
              <a:rPr lang="en-US" dirty="0" err="1"/>
              <a:t>avons</a:t>
            </a:r>
            <a:r>
              <a:rPr lang="en-US" dirty="0"/>
              <a:t> </a:t>
            </a:r>
            <a:r>
              <a:rPr lang="en-US" dirty="0" err="1"/>
              <a:t>observé</a:t>
            </a:r>
            <a:r>
              <a:rPr lang="en-US" dirty="0"/>
              <a:t> des </a:t>
            </a:r>
            <a:r>
              <a:rPr lang="en-US" dirty="0" err="1"/>
              <a:t>résultats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39</a:t>
            </a:fld>
            <a:endParaRPr lang="en-US"/>
          </a:p>
        </p:txBody>
      </p:sp>
    </p:spTree>
    <p:extLst>
      <p:ext uri="{BB962C8B-B14F-4D97-AF65-F5344CB8AC3E}">
        <p14:creationId xmlns:p14="http://schemas.microsoft.com/office/powerpoint/2010/main" val="3249305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Étant</a:t>
            </a:r>
            <a:r>
              <a:rPr lang="en-US" dirty="0"/>
              <a:t> </a:t>
            </a:r>
            <a:r>
              <a:rPr lang="en-US" dirty="0" err="1"/>
              <a:t>donné</a:t>
            </a:r>
            <a:r>
              <a:rPr lang="en-US" dirty="0"/>
              <a:t> que les configurations pour les deux </a:t>
            </a:r>
            <a:r>
              <a:rPr lang="en-US" dirty="0" err="1"/>
              <a:t>algorithmes</a:t>
            </a:r>
            <a:r>
              <a:rPr lang="en-US" dirty="0"/>
              <a:t> ne nous </a:t>
            </a:r>
            <a:r>
              <a:rPr lang="en-US" dirty="0" err="1"/>
              <a:t>ont</a:t>
            </a:r>
            <a:r>
              <a:rPr lang="en-US" dirty="0"/>
              <a:t> pas </a:t>
            </a:r>
            <a:r>
              <a:rPr lang="en-US" dirty="0" err="1"/>
              <a:t>permis</a:t>
            </a:r>
            <a:r>
              <a:rPr lang="en-US" dirty="0"/>
              <a:t> </a:t>
            </a:r>
            <a:r>
              <a:rPr lang="en-US" dirty="0" err="1"/>
              <a:t>d’observer</a:t>
            </a:r>
            <a:r>
              <a:rPr lang="en-US" dirty="0"/>
              <a:t> de difference </a:t>
            </a:r>
            <a:r>
              <a:rPr lang="en-US" dirty="0" err="1"/>
              <a:t>significatives</a:t>
            </a:r>
            <a:r>
              <a:rPr lang="en-US" dirty="0"/>
              <a:t> dans les </a:t>
            </a:r>
            <a:r>
              <a:rPr lang="en-US" dirty="0" err="1"/>
              <a:t>résultats</a:t>
            </a:r>
            <a:r>
              <a:rPr lang="en-US" dirty="0"/>
              <a:t> </a:t>
            </a:r>
            <a:r>
              <a:rPr lang="en-US" dirty="0" err="1"/>
              <a:t>obtenus</a:t>
            </a:r>
            <a:r>
              <a:rPr lang="en-US" dirty="0"/>
              <a:t>, nous </a:t>
            </a:r>
            <a:r>
              <a:rPr lang="en-US" dirty="0" err="1"/>
              <a:t>pensons</a:t>
            </a:r>
            <a:r>
              <a:rPr lang="en-US" dirty="0"/>
              <a:t> que les </a:t>
            </a:r>
            <a:r>
              <a:rPr lang="en-US" dirty="0" err="1"/>
              <a:t>données</a:t>
            </a:r>
            <a:r>
              <a:rPr lang="en-US" dirty="0"/>
              <a:t> </a:t>
            </a:r>
            <a:r>
              <a:rPr lang="en-US" dirty="0" err="1"/>
              <a:t>récoltées</a:t>
            </a:r>
            <a:r>
              <a:rPr lang="en-US" dirty="0"/>
              <a:t> avec le </a:t>
            </a:r>
            <a:r>
              <a:rPr lang="en-US" dirty="0" err="1"/>
              <a:t>téléphone</a:t>
            </a:r>
            <a:r>
              <a:rPr lang="en-US" dirty="0"/>
              <a:t> </a:t>
            </a:r>
            <a:r>
              <a:rPr lang="en-US" dirty="0" err="1"/>
              <a:t>n’était</a:t>
            </a:r>
            <a:r>
              <a:rPr lang="en-US" dirty="0"/>
              <a:t> pas tout à fait les </a:t>
            </a:r>
            <a:r>
              <a:rPr lang="en-US" dirty="0" err="1"/>
              <a:t>données</a:t>
            </a:r>
            <a:r>
              <a:rPr lang="en-US" dirty="0"/>
              <a:t> brutes, </a:t>
            </a:r>
            <a:r>
              <a:rPr lang="en-US" dirty="0" err="1"/>
              <a:t>mais</a:t>
            </a:r>
            <a:r>
              <a:rPr lang="en-US" dirty="0"/>
              <a:t> que </a:t>
            </a:r>
            <a:r>
              <a:rPr lang="en-US" dirty="0" err="1"/>
              <a:t>celle</a:t>
            </a:r>
            <a:r>
              <a:rPr lang="en-US" dirty="0"/>
              <a:t>-ci </a:t>
            </a:r>
            <a:r>
              <a:rPr lang="en-US" dirty="0" err="1"/>
              <a:t>était</a:t>
            </a:r>
            <a:r>
              <a:rPr lang="en-US" dirty="0"/>
              <a:t> </a:t>
            </a:r>
            <a:r>
              <a:rPr lang="en-US" dirty="0" err="1"/>
              <a:t>préfiltré</a:t>
            </a:r>
            <a:r>
              <a:rPr lang="en-US" dirty="0"/>
              <a:t> (</a:t>
            </a:r>
            <a:r>
              <a:rPr lang="en-US" dirty="0" err="1"/>
              <a:t>filtre</a:t>
            </a:r>
            <a:r>
              <a:rPr lang="en-US" dirty="0"/>
              <a:t> passe-bas) </a:t>
            </a:r>
            <a:r>
              <a:rPr lang="en-US" dirty="0" err="1"/>
              <a:t>directement</a:t>
            </a:r>
            <a:r>
              <a:rPr lang="en-US" dirty="0"/>
              <a:t> dans </a:t>
            </a:r>
            <a:r>
              <a:rPr lang="en-US" dirty="0" err="1"/>
              <a:t>l’OS</a:t>
            </a:r>
            <a:endParaRPr lang="en-US" dirty="0"/>
          </a:p>
          <a:p>
            <a:pPr algn="l"/>
            <a:endParaRPr lang="en-US" dirty="0"/>
          </a:p>
          <a:p>
            <a:pPr algn="l"/>
            <a:r>
              <a:rPr lang="en-US" dirty="0"/>
              <a:t>Les </a:t>
            </a:r>
            <a:r>
              <a:rPr lang="en-US" dirty="0" err="1"/>
              <a:t>observersation</a:t>
            </a:r>
            <a:r>
              <a:rPr lang="en-US" dirty="0"/>
              <a:t> </a:t>
            </a:r>
            <a:r>
              <a:rPr lang="en-US" dirty="0" err="1"/>
              <a:t>proposées</a:t>
            </a:r>
            <a:r>
              <a:rPr lang="en-US" dirty="0"/>
              <a:t> </a:t>
            </a:r>
            <a:r>
              <a:rPr lang="en-US" dirty="0" err="1"/>
              <a:t>suggèrent</a:t>
            </a:r>
            <a:r>
              <a:rPr lang="en-US" dirty="0"/>
              <a:t> </a:t>
            </a:r>
            <a:r>
              <a:rPr lang="en-US" dirty="0" err="1"/>
              <a:t>qu’un</a:t>
            </a:r>
            <a:r>
              <a:rPr lang="en-US" dirty="0"/>
              <a:t> </a:t>
            </a:r>
            <a:r>
              <a:rPr lang="en-US" dirty="0" err="1"/>
              <a:t>nombre</a:t>
            </a:r>
            <a:r>
              <a:rPr lang="en-US" dirty="0"/>
              <a:t> de participant plus important </a:t>
            </a:r>
            <a:r>
              <a:rPr lang="en-US" dirty="0" err="1"/>
              <a:t>est</a:t>
            </a:r>
            <a:r>
              <a:rPr lang="en-US" dirty="0"/>
              <a:t> necessaire pour confirmer la </a:t>
            </a:r>
            <a:r>
              <a:rPr lang="en-US" dirty="0" err="1"/>
              <a:t>qualité</a:t>
            </a:r>
            <a:r>
              <a:rPr lang="en-US" dirty="0"/>
              <a:t> des </a:t>
            </a:r>
            <a:r>
              <a:rPr lang="en-US" dirty="0" err="1"/>
              <a:t>résultats</a:t>
            </a:r>
            <a:r>
              <a:rPr lang="en-US" dirty="0"/>
              <a:t> </a:t>
            </a:r>
            <a:r>
              <a:rPr lang="en-US" dirty="0" err="1"/>
              <a:t>obtenus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40</a:t>
            </a:fld>
            <a:endParaRPr lang="en-US"/>
          </a:p>
        </p:txBody>
      </p:sp>
    </p:spTree>
    <p:extLst>
      <p:ext uri="{BB962C8B-B14F-4D97-AF65-F5344CB8AC3E}">
        <p14:creationId xmlns:p14="http://schemas.microsoft.com/office/powerpoint/2010/main" val="3329827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Ces</a:t>
            </a:r>
            <a:r>
              <a:rPr lang="en-US" dirty="0"/>
              <a:t> sols </a:t>
            </a:r>
            <a:r>
              <a:rPr lang="en-US" dirty="0" err="1"/>
              <a:t>comportaient</a:t>
            </a:r>
            <a:r>
              <a:rPr lang="en-US" dirty="0"/>
              <a:t> des differences </a:t>
            </a:r>
            <a:r>
              <a:rPr lang="en-US" dirty="0" err="1"/>
              <a:t>suffisamment</a:t>
            </a:r>
            <a:r>
              <a:rPr lang="en-US" dirty="0"/>
              <a:t> </a:t>
            </a:r>
            <a:r>
              <a:rPr lang="en-US" dirty="0" err="1"/>
              <a:t>importantes</a:t>
            </a:r>
            <a:r>
              <a:rPr lang="en-US" dirty="0"/>
              <a:t> pour </a:t>
            </a:r>
            <a:r>
              <a:rPr lang="en-US" dirty="0" err="1"/>
              <a:t>valider</a:t>
            </a:r>
            <a:r>
              <a:rPr lang="en-US" dirty="0"/>
              <a:t> la… </a:t>
            </a:r>
          </a:p>
        </p:txBody>
      </p:sp>
      <p:sp>
        <p:nvSpPr>
          <p:cNvPr id="4" name="Slide Number Placeholder 3"/>
          <p:cNvSpPr>
            <a:spLocks noGrp="1"/>
          </p:cNvSpPr>
          <p:nvPr>
            <p:ph type="sldNum" sz="quarter" idx="5"/>
          </p:nvPr>
        </p:nvSpPr>
        <p:spPr/>
        <p:txBody>
          <a:bodyPr/>
          <a:lstStyle/>
          <a:p>
            <a:fld id="{95B38C55-898F-43B2-BBEF-255DDB8A80A4}" type="slidenum">
              <a:rPr lang="en-US" smtClean="0"/>
              <a:t>42</a:t>
            </a:fld>
            <a:endParaRPr lang="en-US"/>
          </a:p>
        </p:txBody>
      </p:sp>
    </p:spTree>
    <p:extLst>
      <p:ext uri="{BB962C8B-B14F-4D97-AF65-F5344CB8AC3E}">
        <p14:creationId xmlns:p14="http://schemas.microsoft.com/office/powerpoint/2010/main" val="40137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d’identifier que la plupart des différentes architectures d’habitats intelligents qui ont été proposées antérieurement n’ont pas été développées dans </a:t>
            </a:r>
            <a:r>
              <a:rPr lang="en-US" sz="1800" b="0" i="0" u="none" strike="noStrike" baseline="0" dirty="0" err="1">
                <a:latin typeface="NimbusRomNo9L-Regu"/>
              </a:rPr>
              <a:t>une</a:t>
            </a:r>
            <a:r>
              <a:rPr lang="en-US" sz="1800" b="0" i="0" u="none" strike="noStrike" baseline="0" dirty="0">
                <a:latin typeface="NimbusRomNo9L-Regu"/>
              </a:rPr>
              <a:t> </a:t>
            </a:r>
            <a:r>
              <a:rPr lang="en-US" sz="1800" b="0" i="0" u="none" strike="noStrike" baseline="0" dirty="0" err="1">
                <a:latin typeface="NimbusRomNo9L-Regu"/>
              </a:rPr>
              <a:t>optique</a:t>
            </a:r>
            <a:r>
              <a:rPr lang="en-US" sz="1800" b="0" i="0" u="none" strike="noStrike" baseline="0" dirty="0">
                <a:latin typeface="NimbusRomNo9L-Regu"/>
              </a:rPr>
              <a:t> </a:t>
            </a:r>
            <a:r>
              <a:rPr lang="en-US" sz="1800" b="0" i="0" u="none" strike="noStrike" baseline="0" dirty="0" err="1">
                <a:latin typeface="NimbusRomNo9L-Regu"/>
              </a:rPr>
              <a:t>évolutive</a:t>
            </a:r>
            <a:r>
              <a:rPr lang="en-US" sz="1800" b="0" i="0" u="none" strike="noStrike" baseline="0" dirty="0">
                <a:latin typeface="NimbusRomNo9L-Regu"/>
              </a:rPr>
              <a:t>.</a:t>
            </a:r>
          </a:p>
          <a:p>
            <a:pPr algn="l"/>
            <a:endParaRPr lang="en-US" sz="1800" b="0" i="0" u="none" strike="noStrike" baseline="0" dirty="0">
              <a:latin typeface="NimbusRomNo9L-Regu"/>
            </a:endParaRPr>
          </a:p>
          <a:p>
            <a:pPr algn="l"/>
            <a:r>
              <a:rPr lang="fr-FR" sz="1800" b="0" i="0" u="none" strike="noStrike" baseline="0" noProof="0" dirty="0">
                <a:latin typeface="NimbusRomNo9L-Regu"/>
              </a:rPr>
              <a:t>Difficultés à tenir compte de l’hétérogénéité des type de capteurs.</a:t>
            </a: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PB#2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43</a:t>
            </a:fld>
            <a:endParaRPr lang="en-US"/>
          </a:p>
        </p:txBody>
      </p:sp>
    </p:spTree>
    <p:extLst>
      <p:ext uri="{BB962C8B-B14F-4D97-AF65-F5344CB8AC3E}">
        <p14:creationId xmlns:p14="http://schemas.microsoft.com/office/powerpoint/2010/main" val="358475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44</a:t>
            </a:fld>
            <a:endParaRPr lang="en-US"/>
          </a:p>
        </p:txBody>
      </p:sp>
    </p:spTree>
    <p:extLst>
      <p:ext uri="{BB962C8B-B14F-4D97-AF65-F5344CB8AC3E}">
        <p14:creationId xmlns:p14="http://schemas.microsoft.com/office/powerpoint/2010/main" val="4271052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service devient individuellement plus facile à maintenir et beaucoup plus rapide à développer et à déployer.</a:t>
            </a:r>
          </a:p>
          <a:p>
            <a:pPr marL="742950" lvl="1" indent="-285750">
              <a:lnSpc>
                <a:spcPct val="150000"/>
              </a:lnSpc>
              <a:buFont typeface="Wingdings" panose="05000000000000000000" pitchFamily="2" charset="2"/>
              <a:buChar char="à"/>
            </a:pPr>
            <a:r>
              <a:rPr lang="fr-FR" sz="1800" b="0" i="0" u="none" strike="noStrike" baseline="0" dirty="0">
                <a:latin typeface="NimbusRomNo9L-Regu"/>
              </a:rPr>
              <a:t>créer des applications en utilisant certains fragments déjà </a:t>
            </a:r>
            <a:r>
              <a:rPr lang="en-US" sz="1800" b="0" i="0" u="none" strike="noStrike" baseline="0" dirty="0" err="1">
                <a:latin typeface="NimbusRomNo9L-Regu"/>
              </a:rPr>
              <a:t>existants</a:t>
            </a:r>
            <a:r>
              <a:rPr lang="en-US" sz="1800" b="0" i="0" u="none" strike="noStrike" baseline="0" dirty="0">
                <a:latin typeface="NimbusRomNo9L-Regu"/>
              </a:rPr>
              <a:t>.</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point de vue des technologies les applications peuvent être hétérogènes dans leur conception langages, librairies etc.</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cas de forte demande ponctuelle, il est possible soit d’augmenter la quantité de ressources allouées, soit d’augmenter le nombre d’instances pour les services les plus impactés, plutôt que pour l’intégralité de l’application.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lorsqu’un service est en panne, la fonctionnalité dont il est responsable devient inopérante, mais le fonctionnement du reste de l’application n’est pas altéré.</a:t>
            </a:r>
          </a:p>
        </p:txBody>
      </p:sp>
      <p:sp>
        <p:nvSpPr>
          <p:cNvPr id="4" name="Slide Number Placeholder 3"/>
          <p:cNvSpPr>
            <a:spLocks noGrp="1"/>
          </p:cNvSpPr>
          <p:nvPr>
            <p:ph type="sldNum" sz="quarter" idx="5"/>
          </p:nvPr>
        </p:nvSpPr>
        <p:spPr/>
        <p:txBody>
          <a:bodyPr/>
          <a:lstStyle/>
          <a:p>
            <a:fld id="{95B38C55-898F-43B2-BBEF-255DDB8A80A4}" type="slidenum">
              <a:rPr lang="en-US" smtClean="0"/>
              <a:t>45</a:t>
            </a:fld>
            <a:endParaRPr lang="en-US"/>
          </a:p>
        </p:txBody>
      </p:sp>
    </p:spTree>
    <p:extLst>
      <p:ext uri="{BB962C8B-B14F-4D97-AF65-F5344CB8AC3E}">
        <p14:creationId xmlns:p14="http://schemas.microsoft.com/office/powerpoint/2010/main" val="149229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latin typeface="NimbusRomNo9L-Regu"/>
              </a:rPr>
              <a:t>Pour mettre en place une architecture de </a:t>
            </a:r>
            <a:r>
              <a:rPr lang="fr-FR" sz="1800" b="1" i="0" u="none" strike="noStrike" baseline="0" dirty="0" err="1">
                <a:latin typeface="NimbusRomNo9L-Regu"/>
              </a:rPr>
              <a:t>microservices</a:t>
            </a:r>
            <a:r>
              <a:rPr lang="fr-FR" sz="1800" b="1" i="0" u="none" strike="noStrike" baseline="0" dirty="0">
                <a:latin typeface="NimbusRomNo9L-Regu"/>
              </a:rPr>
              <a:t>, il est possible d’utiliser plusieurs technologies les conteneurs et les </a:t>
            </a:r>
            <a:r>
              <a:rPr lang="fr-FR" sz="1800" b="1" i="0" u="none" strike="noStrike" baseline="0" dirty="0" err="1">
                <a:latin typeface="NimbusRomNo9L-Regu"/>
              </a:rPr>
              <a:t>VMs</a:t>
            </a:r>
            <a:endParaRPr lang="fr-FR" sz="1800" b="1" i="0" u="none" strike="noStrike" baseline="0" dirty="0">
              <a:latin typeface="NimbusRomNo9L-Regu"/>
            </a:endParaRPr>
          </a:p>
          <a:p>
            <a:pPr algn="l"/>
            <a:endParaRPr lang="fr-FR" sz="1800" b="1" i="0" u="none" strike="noStrike" baseline="0" dirty="0">
              <a:latin typeface="NimbusRomNo9L-Regu"/>
            </a:endParaRPr>
          </a:p>
          <a:p>
            <a:pPr algn="l"/>
            <a:r>
              <a:rPr lang="fr-FR" sz="1800" b="1" i="0" u="none" strike="noStrike" baseline="0" dirty="0">
                <a:latin typeface="NimbusRomNo9L-Regu"/>
              </a:rPr>
              <a:t>les conteneurs </a:t>
            </a:r>
            <a:r>
              <a:rPr lang="fr-FR" sz="1800" b="0" i="0" u="none" strike="noStrike" baseline="0" dirty="0">
                <a:latin typeface="NimbusRomNo9L-Regu"/>
              </a:rPr>
              <a:t>permettent aux instances virtuelles de partager un </a:t>
            </a:r>
            <a:r>
              <a:rPr lang="en-US" sz="1800" b="0" i="0" u="none" strike="noStrike" baseline="0" dirty="0" err="1">
                <a:latin typeface="NimbusRomNo9L-Regu"/>
              </a:rPr>
              <a:t>système</a:t>
            </a:r>
            <a:r>
              <a:rPr lang="en-US" sz="1800" b="0" i="0" u="none" strike="noStrike" baseline="0" dirty="0">
                <a:latin typeface="NimbusRomNo9L-Regu"/>
              </a:rPr>
              <a:t> </a:t>
            </a:r>
            <a:r>
              <a:rPr lang="en-US" sz="1800" b="0" i="0" u="none" strike="noStrike" baseline="0" dirty="0" err="1">
                <a:latin typeface="NimbusRomNo9L-Regu"/>
              </a:rPr>
              <a:t>d’exploitation</a:t>
            </a:r>
            <a:r>
              <a:rPr lang="en-US" sz="1800" b="0" i="0" u="none" strike="noStrike" baseline="0" dirty="0">
                <a:latin typeface="NimbusRomNo9L-Regu"/>
              </a:rPr>
              <a:t> </a:t>
            </a:r>
            <a:r>
              <a:rPr lang="en-US" sz="1800" b="0" i="0" u="none" strike="noStrike" baseline="0" dirty="0" err="1">
                <a:latin typeface="NimbusRomNo9L-Regu"/>
              </a:rPr>
              <a:t>hôte</a:t>
            </a:r>
            <a:r>
              <a:rPr lang="en-US" sz="1800" b="0" i="0" u="none" strike="noStrike" baseline="0" dirty="0">
                <a:latin typeface="NimbusRomNo9L-Regu"/>
              </a:rPr>
              <a:t> unique.</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VM ; </a:t>
            </a:r>
            <a:r>
              <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Hyperviseur =&gt; </a:t>
            </a:r>
            <a:r>
              <a:rPr lang="fr-FR" sz="1800" b="0" i="0" u="none" strike="noStrike" baseline="0" dirty="0">
                <a:latin typeface="NimbusRomNo9L-Regu"/>
              </a:rPr>
              <a:t>attribuer à chaque machine virtuelle les ressources nécessaires en fonction des ressources physiques du système hôte</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proposent une virtualisation au niveau du système d’exploitation alors que les </a:t>
            </a:r>
            <a:r>
              <a:rPr lang="fr-FR" sz="1800" b="0" i="0" u="none" strike="noStrike" baseline="0" dirty="0" err="1">
                <a:latin typeface="NimbusRomNo9L-Regu"/>
              </a:rPr>
              <a:t>VMs</a:t>
            </a:r>
            <a:r>
              <a:rPr lang="fr-FR" sz="1800" b="0" i="0" u="none" strike="noStrike" baseline="0" dirty="0">
                <a:latin typeface="NimbusRomNo9L-Regu"/>
              </a:rPr>
              <a:t> offrent une virtualisation au niveau du matériel.</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n’ont pas à embarquer un système d’exploitation, les images virtualisées demeurent beaucoup plus légères mais aussi plus rapide car pas d’OS à démarrer/</a:t>
            </a:r>
            <a:r>
              <a:rPr lang="fr-FR" sz="1800" b="0" i="0" u="none" strike="noStrike" baseline="0" dirty="0" err="1">
                <a:latin typeface="NimbusRomNo9L-Regu"/>
              </a:rPr>
              <a:t>arreter</a:t>
            </a:r>
            <a:endParaRPr lang="fr-FR" sz="1800" b="0" i="0" u="none" strike="noStrike" baseline="0" dirty="0">
              <a:latin typeface="NimbusRomNo9L-Regu"/>
            </a:endParaRP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46</a:t>
            </a:fld>
            <a:endParaRPr lang="en-US"/>
          </a:p>
        </p:txBody>
      </p:sp>
    </p:spTree>
    <p:extLst>
      <p:ext uri="{BB962C8B-B14F-4D97-AF65-F5344CB8AC3E}">
        <p14:creationId xmlns:p14="http://schemas.microsoft.com/office/powerpoint/2010/main" val="1648919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47</a:t>
            </a:fld>
            <a:endParaRPr lang="en-US"/>
          </a:p>
        </p:txBody>
      </p:sp>
    </p:spTree>
    <p:extLst>
      <p:ext uri="{BB962C8B-B14F-4D97-AF65-F5344CB8AC3E}">
        <p14:creationId xmlns:p14="http://schemas.microsoft.com/office/powerpoint/2010/main" val="222965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L’architecture proposée s’organise autour de cinq </a:t>
            </a:r>
            <a:r>
              <a:rPr lang="fr-FR" sz="1800" b="0" i="0" u="none" strike="noStrike" baseline="0" dirty="0" err="1">
                <a:latin typeface="NimbusRomNo9L-Regu"/>
              </a:rPr>
              <a:t>noeuds</a:t>
            </a:r>
            <a:r>
              <a:rPr lang="fr-FR" sz="1800" b="0" i="0" u="none" strike="noStrike" baseline="0" dirty="0">
                <a:latin typeface="NimbusRomNo9L-Regu"/>
              </a:rPr>
              <a:t> principaux (</a:t>
            </a:r>
            <a:r>
              <a:rPr lang="fr-FR" sz="1800" b="0" i="0" u="none" strike="noStrike" baseline="0" dirty="0">
                <a:latin typeface="SFTT1200"/>
              </a:rPr>
              <a:t>m0</a:t>
            </a:r>
            <a:r>
              <a:rPr lang="fr-FR" sz="1800" b="0" i="0" u="none" strike="noStrike" baseline="0" dirty="0">
                <a:latin typeface="NimbusRomNo9L-Regu"/>
              </a:rPr>
              <a:t>, </a:t>
            </a:r>
            <a:r>
              <a:rPr lang="fr-FR" sz="1800" b="0" i="0" u="none" strike="noStrike" baseline="0" dirty="0">
                <a:latin typeface="SFTT1200"/>
              </a:rPr>
              <a:t>m1</a:t>
            </a:r>
            <a:r>
              <a:rPr lang="fr-FR" sz="1800" b="0" i="0" u="none" strike="noStrike" baseline="0" dirty="0">
                <a:latin typeface="NimbusRomNo9L-Regu"/>
              </a:rPr>
              <a:t>, </a:t>
            </a:r>
            <a:r>
              <a:rPr lang="fr-FR" sz="1800" b="0" i="0" u="none" strike="noStrike" baseline="0" dirty="0">
                <a:latin typeface="SFTT1200"/>
              </a:rPr>
              <a:t>m2</a:t>
            </a:r>
            <a:r>
              <a:rPr lang="fr-FR" sz="1800" b="0" i="0" u="none" strike="noStrike" baseline="0" dirty="0">
                <a:latin typeface="NimbusRomNo9L-Regu"/>
              </a:rPr>
              <a:t>, </a:t>
            </a:r>
            <a:r>
              <a:rPr lang="fr-FR" sz="1800" b="0" i="0" u="none" strike="noStrike" baseline="0" dirty="0">
                <a:latin typeface="SFTT1200"/>
              </a:rPr>
              <a:t>w0 </a:t>
            </a:r>
            <a:r>
              <a:rPr lang="fr-FR" sz="1800" b="0" i="0" u="none" strike="noStrike" baseline="0" dirty="0">
                <a:latin typeface="NimbusRomNo9L-Regu"/>
              </a:rPr>
              <a:t>et </a:t>
            </a:r>
            <a:r>
              <a:rPr lang="fr-FR" sz="1800" b="0" i="0" u="none" strike="noStrike" baseline="0" dirty="0">
                <a:latin typeface="SFTT1200"/>
              </a:rPr>
              <a:t>w1</a:t>
            </a:r>
            <a:r>
              <a:rPr lang="fr-FR" sz="1800" b="0" i="0" u="none" strike="noStrike" baseline="0" dirty="0">
                <a:latin typeface="NimbusRomNo9L-Regu"/>
              </a:rPr>
              <a:t>)</a:t>
            </a:r>
          </a:p>
          <a:p>
            <a:pPr algn="l"/>
            <a:r>
              <a:rPr lang="fr-FR" sz="1800" b="0" i="0" u="none" strike="noStrike" baseline="0" dirty="0">
                <a:latin typeface="NimbusRomNo9L-Regu"/>
              </a:rPr>
              <a:t>Il s’agit du nombre minimum de </a:t>
            </a:r>
            <a:r>
              <a:rPr lang="fr-FR" sz="1800" b="0" i="0" u="none" strike="noStrike" baseline="0" dirty="0" err="1">
                <a:latin typeface="NimbusRomNo9L-Regu"/>
              </a:rPr>
              <a:t>noeuds</a:t>
            </a:r>
            <a:r>
              <a:rPr lang="fr-FR" sz="1800" b="0" i="0" u="none" strike="noStrike" baseline="0" dirty="0">
                <a:latin typeface="NimbusRomNo9L-Regu"/>
              </a:rPr>
              <a:t> nécessaires pour former </a:t>
            </a:r>
            <a:r>
              <a:rPr lang="en-US" sz="1800" b="0" i="0" u="none" strike="noStrike" baseline="0" dirty="0">
                <a:latin typeface="NimbusRomNo9L-Regu"/>
              </a:rPr>
              <a:t>un </a:t>
            </a:r>
            <a:r>
              <a:rPr lang="en-US" sz="1800" b="0" i="0" u="none" strike="noStrike" baseline="0" dirty="0">
                <a:latin typeface="NimbusRomNo9L-ReguItal"/>
              </a:rPr>
              <a:t>cluster </a:t>
            </a:r>
            <a:r>
              <a:rPr lang="en-US" sz="1800" b="0" i="0" u="none" strike="noStrike" baseline="0" dirty="0" err="1">
                <a:latin typeface="NimbusRomNo9L-Regu"/>
              </a:rPr>
              <a:t>distribué</a:t>
            </a:r>
            <a:r>
              <a:rPr lang="en-US" sz="1800" b="0" i="0" u="none" strike="noStrike" baseline="0" dirty="0">
                <a:latin typeface="NimbusRomNo9L-Regu"/>
              </a:rPr>
              <a:t> </a:t>
            </a:r>
            <a:r>
              <a:rPr lang="en-US" sz="1800" b="0" i="0" u="none" strike="noStrike" baseline="0" dirty="0" err="1">
                <a:latin typeface="NimbusRomNo9L-Regu"/>
              </a:rPr>
              <a:t>fiable</a:t>
            </a:r>
            <a:r>
              <a:rPr lang="en-US" sz="1800" b="0" i="0" u="none" strike="noStrike" baseline="0" dirty="0">
                <a:latin typeface="NimbusRomNo9L-Regu"/>
              </a:rPr>
              <a:t>.</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 chacun des nœud on à installé un moteur de conteneurs </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communiquent avec le système de fichiers distribués via une installation réseau redondante</a:t>
            </a:r>
          </a:p>
        </p:txBody>
      </p:sp>
      <p:sp>
        <p:nvSpPr>
          <p:cNvPr id="4" name="Slide Number Placeholder 3"/>
          <p:cNvSpPr>
            <a:spLocks noGrp="1"/>
          </p:cNvSpPr>
          <p:nvPr>
            <p:ph type="sldNum" sz="quarter" idx="5"/>
          </p:nvPr>
        </p:nvSpPr>
        <p:spPr/>
        <p:txBody>
          <a:bodyPr/>
          <a:lstStyle/>
          <a:p>
            <a:fld id="{95B38C55-898F-43B2-BBEF-255DDB8A80A4}" type="slidenum">
              <a:rPr lang="en-US" smtClean="0"/>
              <a:t>48</a:t>
            </a:fld>
            <a:endParaRPr lang="en-US"/>
          </a:p>
        </p:txBody>
      </p:sp>
    </p:spTree>
    <p:extLst>
      <p:ext uri="{BB962C8B-B14F-4D97-AF65-F5344CB8AC3E}">
        <p14:creationId xmlns:p14="http://schemas.microsoft.com/office/powerpoint/2010/main" val="384756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redondance matérielle et logicielle grâce aux nœuds f0 et f1</a:t>
            </a:r>
          </a:p>
        </p:txBody>
      </p:sp>
      <p:sp>
        <p:nvSpPr>
          <p:cNvPr id="4" name="Slide Number Placeholder 3"/>
          <p:cNvSpPr>
            <a:spLocks noGrp="1"/>
          </p:cNvSpPr>
          <p:nvPr>
            <p:ph type="sldNum" sz="quarter" idx="5"/>
          </p:nvPr>
        </p:nvSpPr>
        <p:spPr/>
        <p:txBody>
          <a:bodyPr/>
          <a:lstStyle/>
          <a:p>
            <a:fld id="{95B38C55-898F-43B2-BBEF-255DDB8A80A4}" type="slidenum">
              <a:rPr lang="en-US" smtClean="0"/>
              <a:t>49</a:t>
            </a:fld>
            <a:endParaRPr lang="en-US"/>
          </a:p>
        </p:txBody>
      </p:sp>
    </p:spTree>
    <p:extLst>
      <p:ext uri="{BB962C8B-B14F-4D97-AF65-F5344CB8AC3E}">
        <p14:creationId xmlns:p14="http://schemas.microsoft.com/office/powerpoint/2010/main" val="257110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a:t>
            </a:r>
            <a:r>
              <a:rPr lang="en-US" dirty="0"/>
              <a:t> </a:t>
            </a:r>
            <a:r>
              <a:rPr lang="en-US" dirty="0" err="1"/>
              <a:t>ce</a:t>
            </a:r>
            <a:r>
              <a:rPr lang="en-US" dirty="0"/>
              <a:t> </a:t>
            </a:r>
            <a:r>
              <a:rPr lang="en-US" dirty="0" err="1"/>
              <a:t>sens</a:t>
            </a:r>
            <a:r>
              <a:rPr lang="en-US" dirty="0"/>
              <a:t>, les habitats </a:t>
            </a:r>
            <a:r>
              <a:rPr lang="en-US" dirty="0" err="1"/>
              <a:t>intelligents</a:t>
            </a:r>
            <a:r>
              <a:rPr lang="en-US" dirty="0"/>
              <a:t> constituent un solution </a:t>
            </a:r>
            <a:r>
              <a:rPr lang="en-US" dirty="0" err="1"/>
              <a:t>technologique</a:t>
            </a:r>
            <a:r>
              <a:rPr lang="en-US" dirty="0"/>
              <a:t> </a:t>
            </a:r>
            <a:r>
              <a:rPr lang="en-US" dirty="0" err="1"/>
              <a:t>potentielle</a:t>
            </a:r>
            <a:r>
              <a:rPr lang="en-US" dirty="0"/>
              <a:t> pour </a:t>
            </a:r>
            <a:r>
              <a:rPr lang="en-US" dirty="0" err="1"/>
              <a:t>répondre</a:t>
            </a:r>
            <a:r>
              <a:rPr lang="en-US" dirty="0"/>
              <a:t> à </a:t>
            </a:r>
            <a:r>
              <a:rPr lang="en-US" dirty="0" err="1"/>
              <a:t>cette</a:t>
            </a:r>
            <a:r>
              <a:rPr lang="en-US" dirty="0"/>
              <a:t> </a:t>
            </a:r>
            <a:r>
              <a:rPr lang="en-US" dirty="0" err="1"/>
              <a:t>problématique</a:t>
            </a:r>
            <a:r>
              <a:rPr lang="en-US" dirty="0"/>
              <a:t> </a:t>
            </a:r>
            <a:r>
              <a:rPr lang="en-US" dirty="0" err="1"/>
              <a:t>importante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7</a:t>
            </a:fld>
            <a:endParaRPr lang="en-US"/>
          </a:p>
        </p:txBody>
      </p:sp>
    </p:spTree>
    <p:extLst>
      <p:ext uri="{BB962C8B-B14F-4D97-AF65-F5344CB8AC3E}">
        <p14:creationId xmlns:p14="http://schemas.microsoft.com/office/powerpoint/2010/main" val="154720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50</a:t>
            </a:fld>
            <a:endParaRPr lang="en-US"/>
          </a:p>
        </p:txBody>
      </p:sp>
    </p:spTree>
    <p:extLst>
      <p:ext uri="{BB962C8B-B14F-4D97-AF65-F5344CB8AC3E}">
        <p14:creationId xmlns:p14="http://schemas.microsoft.com/office/powerpoint/2010/main" val="4232193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qu’une telle architecture puisse fonctionner, il est nécessaire de mettre en place un mécanisme d’</a:t>
            </a:r>
            <a:r>
              <a:rPr lang="fr-FR" sz="2800" b="0" dirty="0">
                <a:solidFill>
                  <a:srgbClr val="2F71D1"/>
                </a:solidFill>
                <a:latin typeface="Helvetica" panose="020B0604020202020204" pitchFamily="34" charset="0"/>
                <a:cs typeface="Helvetica" panose="020B0604020202020204" pitchFamily="34" charset="0"/>
                <a:sym typeface="Wingdings" panose="05000000000000000000" pitchFamily="2" charset="2"/>
              </a:rPr>
              <a:t>orchestration</a:t>
            </a:r>
            <a:endParaRPr lang="fr-FR" sz="1800"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Dès lors, on parle…</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services définissent alors ce que doivent exécuter les conteneurs, comment et ou</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Mais il permettent également de déterminer la méthode de réplication des conteneurs à travers les différents nœuds du cluster</a:t>
            </a:r>
          </a:p>
        </p:txBody>
      </p:sp>
      <p:sp>
        <p:nvSpPr>
          <p:cNvPr id="4" name="Slide Number Placeholder 3"/>
          <p:cNvSpPr>
            <a:spLocks noGrp="1"/>
          </p:cNvSpPr>
          <p:nvPr>
            <p:ph type="sldNum" sz="quarter" idx="5"/>
          </p:nvPr>
        </p:nvSpPr>
        <p:spPr/>
        <p:txBody>
          <a:bodyPr/>
          <a:lstStyle/>
          <a:p>
            <a:fld id="{95B38C55-898F-43B2-BBEF-255DDB8A80A4}" type="slidenum">
              <a:rPr lang="en-US" smtClean="0"/>
              <a:t>51</a:t>
            </a:fld>
            <a:endParaRPr lang="en-US"/>
          </a:p>
        </p:txBody>
      </p:sp>
    </p:spTree>
    <p:extLst>
      <p:ext uri="{BB962C8B-B14F-4D97-AF65-F5344CB8AC3E}">
        <p14:creationId xmlns:p14="http://schemas.microsoft.com/office/powerpoint/2010/main" val="894384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Dans </a:t>
            </a:r>
            <a:r>
              <a:rPr lang="en-US" sz="1800" b="0" i="0" u="none" strike="noStrike" baseline="0" dirty="0" err="1">
                <a:latin typeface="NimbusRomNo9L-Regu"/>
              </a:rPr>
              <a:t>notre</a:t>
            </a:r>
            <a:r>
              <a:rPr lang="en-US" sz="1800" b="0" i="0" u="none" strike="noStrike" baseline="0" dirty="0">
                <a:latin typeface="NimbusRomNo9L-Regu"/>
              </a:rPr>
              <a:t> </a:t>
            </a:r>
            <a:r>
              <a:rPr lang="en-US" sz="1800" b="0" i="0" u="none" strike="noStrike" baseline="0" dirty="0" err="1">
                <a:latin typeface="NimbusRomNo9L-Regu"/>
              </a:rPr>
              <a:t>cas</a:t>
            </a:r>
            <a:r>
              <a:rPr lang="en-US" sz="1800" b="0" i="0" u="none" strike="noStrike" baseline="0" dirty="0">
                <a:latin typeface="NimbusRomNo9L-Regu"/>
              </a:rPr>
              <a:t>, le quorum Raft </a:t>
            </a:r>
            <a:r>
              <a:rPr lang="en-US" sz="1800" b="0" i="0" u="none" strike="noStrike" baseline="0" dirty="0" err="1">
                <a:latin typeface="NimbusRomNo9L-Regu"/>
              </a:rPr>
              <a:t>permet</a:t>
            </a:r>
            <a:r>
              <a:rPr lang="en-US" sz="1800" b="0" i="0" u="none" strike="noStrike" baseline="0" dirty="0">
                <a:latin typeface="NimbusRomNo9L-Regu"/>
              </a:rPr>
              <a:t> </a:t>
            </a:r>
            <a:r>
              <a:rPr lang="en-US" sz="1800" b="0" i="0" u="none" strike="noStrike" baseline="0" dirty="0" err="1">
                <a:latin typeface="NimbusRomNo9L-Regu"/>
              </a:rPr>
              <a:t>d’accepter</a:t>
            </a:r>
            <a:r>
              <a:rPr lang="en-US" sz="1800" b="0" i="0" u="none" strike="noStrike" baseline="0" dirty="0">
                <a:latin typeface="NimbusRomNo9L-Regu"/>
              </a:rPr>
              <a:t> un </a:t>
            </a:r>
            <a:r>
              <a:rPr lang="en-US" sz="1800" b="0" i="0" u="none" strike="noStrike" baseline="0" dirty="0" err="1">
                <a:latin typeface="NimbusRomNo9L-Regu"/>
              </a:rPr>
              <a:t>noeud</a:t>
            </a:r>
            <a:r>
              <a:rPr lang="en-US" sz="1800" b="0" i="0" u="none" strike="noStrike" baseline="0" dirty="0">
                <a:latin typeface="NimbusRomNo9L-Regu"/>
              </a:rPr>
              <a:t> </a:t>
            </a:r>
            <a:r>
              <a:rPr lang="en-US" sz="1800" b="0" i="0" u="none" strike="noStrike" baseline="0" dirty="0" err="1">
                <a:latin typeface="NimbusRomNo9L-Regu"/>
              </a:rPr>
              <a:t>défaillant</a:t>
            </a:r>
            <a:r>
              <a:rPr lang="en-US" sz="1800" b="0" i="0" u="none" strike="noStrike" baseline="0" dirty="0">
                <a:latin typeface="NimbusRomNo9L-Regu"/>
              </a:rPr>
              <a:t> </a:t>
            </a:r>
            <a:r>
              <a:rPr lang="en-US" sz="1800" b="0" i="0" u="none" strike="noStrike" baseline="0" dirty="0" err="1">
                <a:latin typeface="NimbusRomNo9L-Regu"/>
              </a:rPr>
              <a:t>ainsi</a:t>
            </a:r>
            <a:r>
              <a:rPr lang="en-US" sz="1800" b="0" i="0" u="none" strike="noStrike" baseline="0" dirty="0">
                <a:latin typeface="NimbusRomNo9L-Regu"/>
              </a:rPr>
              <a:t> que deux </a:t>
            </a:r>
            <a:r>
              <a:rPr lang="en-US" sz="1800" b="0" i="0" u="none" strike="noStrike" baseline="0" dirty="0" err="1">
                <a:latin typeface="NimbusRomNo9L-Regu"/>
              </a:rPr>
              <a:t>décideurs</a:t>
            </a:r>
            <a:r>
              <a:rPr lang="en-US" sz="1800" b="0" i="0" u="none" strike="noStrike" baseline="0" dirty="0">
                <a:latin typeface="NimbusRomNo9L-Regu"/>
              </a:rPr>
              <a:t> sans </a:t>
            </a:r>
            <a:r>
              <a:rPr lang="en-US" sz="1800" b="0" i="0" u="none" strike="noStrike" baseline="0" dirty="0" err="1">
                <a:latin typeface="NimbusRomNo9L-Regu"/>
              </a:rPr>
              <a:t>altérer</a:t>
            </a:r>
            <a:r>
              <a:rPr lang="en-US" sz="1800" b="0" i="0" u="none" strike="noStrike" baseline="0" dirty="0">
                <a:latin typeface="NimbusRomNo9L-Regu"/>
              </a:rPr>
              <a:t> le </a:t>
            </a:r>
            <a:r>
              <a:rPr lang="en-US" sz="1800" b="0" i="0" u="none" strike="noStrike" baseline="0" dirty="0" err="1">
                <a:latin typeface="NimbusRomNo9L-Regu"/>
              </a:rPr>
              <a:t>fonctionnement</a:t>
            </a:r>
            <a:r>
              <a:rPr lang="en-US" sz="1800" b="0" i="0" u="none" strike="noStrike" baseline="0" dirty="0">
                <a:latin typeface="NimbusRomNo9L-Regu"/>
              </a:rPr>
              <a:t> du </a:t>
            </a:r>
            <a:r>
              <a:rPr lang="en-US" sz="1800" b="0" i="0" u="none" strike="noStrike" baseline="0" dirty="0" err="1">
                <a:latin typeface="NimbusRomNo9L-Regu"/>
              </a:rPr>
              <a:t>système</a:t>
            </a:r>
            <a:r>
              <a:rPr lang="en-US" sz="1800" b="0" i="0" u="none" strike="noStrike" baseline="0" dirty="0">
                <a:latin typeface="NimbusRomNo9L-Regu"/>
              </a:rPr>
              <a:t>. </a:t>
            </a:r>
          </a:p>
          <a:p>
            <a:pPr algn="l"/>
            <a:endPar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Par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exemple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si</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m0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est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élu</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comme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leader,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52</a:t>
            </a:fld>
            <a:endParaRPr lang="en-US"/>
          </a:p>
        </p:txBody>
      </p:sp>
    </p:spTree>
    <p:extLst>
      <p:ext uri="{BB962C8B-B14F-4D97-AF65-F5344CB8AC3E}">
        <p14:creationId xmlns:p14="http://schemas.microsoft.com/office/powerpoint/2010/main" val="3809490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53</a:t>
            </a:fld>
            <a:endParaRPr lang="en-US"/>
          </a:p>
        </p:txBody>
      </p:sp>
    </p:spTree>
    <p:extLst>
      <p:ext uri="{BB962C8B-B14F-4D97-AF65-F5344CB8AC3E}">
        <p14:creationId xmlns:p14="http://schemas.microsoft.com/office/powerpoint/2010/main" val="486751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54</a:t>
            </a:fld>
            <a:endParaRPr lang="en-US"/>
          </a:p>
        </p:txBody>
      </p:sp>
    </p:spTree>
    <p:extLst>
      <p:ext uri="{BB962C8B-B14F-4D97-AF65-F5344CB8AC3E}">
        <p14:creationId xmlns:p14="http://schemas.microsoft.com/office/powerpoint/2010/main" val="587764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55</a:t>
            </a:fld>
            <a:endParaRPr lang="en-US"/>
          </a:p>
        </p:txBody>
      </p:sp>
    </p:spTree>
    <p:extLst>
      <p:ext uri="{BB962C8B-B14F-4D97-AF65-F5344CB8AC3E}">
        <p14:creationId xmlns:p14="http://schemas.microsoft.com/office/powerpoint/2010/main" val="3932190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56</a:t>
            </a:fld>
            <a:endParaRPr lang="en-US"/>
          </a:p>
        </p:txBody>
      </p:sp>
    </p:spTree>
    <p:extLst>
      <p:ext uri="{BB962C8B-B14F-4D97-AF65-F5344CB8AC3E}">
        <p14:creationId xmlns:p14="http://schemas.microsoft.com/office/powerpoint/2010/main" val="1376002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57</a:t>
            </a:fld>
            <a:endParaRPr lang="en-US"/>
          </a:p>
        </p:txBody>
      </p:sp>
    </p:spTree>
    <p:extLst>
      <p:ext uri="{BB962C8B-B14F-4D97-AF65-F5344CB8AC3E}">
        <p14:creationId xmlns:p14="http://schemas.microsoft.com/office/powerpoint/2010/main" val="1388977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58</a:t>
            </a:fld>
            <a:endParaRPr lang="en-US"/>
          </a:p>
        </p:txBody>
      </p:sp>
    </p:spTree>
    <p:extLst>
      <p:ext uri="{BB962C8B-B14F-4D97-AF65-F5344CB8AC3E}">
        <p14:creationId xmlns:p14="http://schemas.microsoft.com/office/powerpoint/2010/main" val="3655771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59</a:t>
            </a:fld>
            <a:endParaRPr lang="en-US"/>
          </a:p>
        </p:txBody>
      </p:sp>
    </p:spTree>
    <p:extLst>
      <p:ext uri="{BB962C8B-B14F-4D97-AF65-F5344CB8AC3E}">
        <p14:creationId xmlns:p14="http://schemas.microsoft.com/office/powerpoint/2010/main" val="3710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Au sein des habitats intelligents, on applique le concept d’intelligence ambiante.</a:t>
            </a:r>
          </a:p>
          <a:p>
            <a:pPr algn="l"/>
            <a:r>
              <a:rPr lang="fr-FR" sz="1800" b="0" i="0" u="none" strike="noStrike" baseline="0" dirty="0">
                <a:latin typeface="NimbusRomNo9L-Regu"/>
              </a:rPr>
              <a:t>En théorie, il s’agit une couche d’abstraction où l’informatique se retrouve au service de la communication entre les objets et les personnes.</a:t>
            </a:r>
          </a:p>
          <a:p>
            <a:pPr algn="l"/>
            <a:r>
              <a:rPr lang="fr-FR" sz="1800" b="0" i="0" u="none" strike="noStrike" baseline="0" dirty="0">
                <a:latin typeface="NimbusRomNo9L-Regu"/>
              </a:rPr>
              <a:t>En pratique, selon </a:t>
            </a:r>
            <a:r>
              <a:rPr lang="fr-FR" sz="1800" b="0" i="0" u="none" strike="noStrike" baseline="0" dirty="0" err="1">
                <a:latin typeface="NimbusRomNo9L-Regu"/>
              </a:rPr>
              <a:t>Sadri</a:t>
            </a:r>
            <a:r>
              <a:rPr lang="fr-FR" sz="1800" b="0" i="0" u="none" strike="noStrike" baseline="0" dirty="0">
                <a:latin typeface="NimbusRomNo9L-Regu"/>
              </a:rPr>
              <a:t>, il s’agit</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a:t>
            </a:fld>
            <a:endParaRPr lang="en-US"/>
          </a:p>
        </p:txBody>
      </p:sp>
    </p:spTree>
    <p:extLst>
      <p:ext uri="{BB962C8B-B14F-4D97-AF65-F5344CB8AC3E}">
        <p14:creationId xmlns:p14="http://schemas.microsoft.com/office/powerpoint/2010/main" val="2077436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60</a:t>
            </a:fld>
            <a:endParaRPr lang="en-US"/>
          </a:p>
        </p:txBody>
      </p:sp>
    </p:spTree>
    <p:extLst>
      <p:ext uri="{BB962C8B-B14F-4D97-AF65-F5344CB8AC3E}">
        <p14:creationId xmlns:p14="http://schemas.microsoft.com/office/powerpoint/2010/main" val="2794099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identique à l’orchestration du cluster</a:t>
            </a:r>
          </a:p>
        </p:txBody>
      </p:sp>
      <p:sp>
        <p:nvSpPr>
          <p:cNvPr id="4" name="Slide Number Placeholder 3"/>
          <p:cNvSpPr>
            <a:spLocks noGrp="1"/>
          </p:cNvSpPr>
          <p:nvPr>
            <p:ph type="sldNum" sz="quarter" idx="5"/>
          </p:nvPr>
        </p:nvSpPr>
        <p:spPr/>
        <p:txBody>
          <a:bodyPr/>
          <a:lstStyle/>
          <a:p>
            <a:fld id="{95B38C55-898F-43B2-BBEF-255DDB8A80A4}" type="slidenum">
              <a:rPr lang="en-US" smtClean="0"/>
              <a:t>61</a:t>
            </a:fld>
            <a:endParaRPr lang="en-US"/>
          </a:p>
        </p:txBody>
      </p:sp>
    </p:spTree>
    <p:extLst>
      <p:ext uri="{BB962C8B-B14F-4D97-AF65-F5344CB8AC3E}">
        <p14:creationId xmlns:p14="http://schemas.microsoft.com/office/powerpoint/2010/main" val="38184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Simulation de la défaillance des nœuds :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Débranchant le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cable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éthernet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 l’alimentation des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raspberry</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plus important après une panne d’alimentation (redémarrage de l’OS)</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fiabilité globale très satisfaisante</a:t>
            </a:r>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d’environ 10 minutes après une panne de courant générale  ce qui suggère l’utilisation </a:t>
            </a:r>
            <a:r>
              <a:rPr lang="en-US" sz="1800" b="0" i="0" u="none" strike="noStrike" baseline="0" dirty="0" err="1">
                <a:latin typeface="NimbusRomNo9L-Regu"/>
              </a:rPr>
              <a:t>d’une</a:t>
            </a:r>
            <a:r>
              <a:rPr lang="en-US" sz="1800" b="0" i="0" u="none" strike="noStrike" baseline="0" dirty="0">
                <a:latin typeface="NimbusRomNo9L-Regu"/>
              </a:rPr>
              <a:t> source </a:t>
            </a:r>
            <a:r>
              <a:rPr lang="en-US" sz="1800" b="0" i="0" u="none" strike="noStrike" baseline="0" dirty="0" err="1">
                <a:latin typeface="NimbusRomNo9L-Regu"/>
              </a:rPr>
              <a:t>d’Alimentation</a:t>
            </a:r>
            <a:r>
              <a:rPr lang="en-US" sz="1800" b="0" i="0" u="none" strike="noStrike" baseline="0" dirty="0">
                <a:latin typeface="NimbusRomNo9L-Regu"/>
              </a:rPr>
              <a:t> Sans Interruption</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62</a:t>
            </a:fld>
            <a:endParaRPr lang="en-US"/>
          </a:p>
        </p:txBody>
      </p:sp>
    </p:spTree>
    <p:extLst>
      <p:ext uri="{BB962C8B-B14F-4D97-AF65-F5344CB8AC3E}">
        <p14:creationId xmlns:p14="http://schemas.microsoft.com/office/powerpoint/2010/main" val="20830921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63</a:t>
            </a:fld>
            <a:endParaRPr lang="en-US"/>
          </a:p>
        </p:txBody>
      </p:sp>
    </p:spTree>
    <p:extLst>
      <p:ext uri="{BB962C8B-B14F-4D97-AF65-F5344CB8AC3E}">
        <p14:creationId xmlns:p14="http://schemas.microsoft.com/office/powerpoint/2010/main" val="2068889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L’utilisation de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permet alors d’être agnostique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meilleure </a:t>
            </a:r>
          </a:p>
        </p:txBody>
      </p:sp>
      <p:sp>
        <p:nvSpPr>
          <p:cNvPr id="4" name="Slide Number Placeholder 3"/>
          <p:cNvSpPr>
            <a:spLocks noGrp="1"/>
          </p:cNvSpPr>
          <p:nvPr>
            <p:ph type="sldNum" sz="quarter" idx="5"/>
          </p:nvPr>
        </p:nvSpPr>
        <p:spPr/>
        <p:txBody>
          <a:bodyPr/>
          <a:lstStyle/>
          <a:p>
            <a:fld id="{95B38C55-898F-43B2-BBEF-255DDB8A80A4}" type="slidenum">
              <a:rPr lang="en-US" smtClean="0"/>
              <a:t>64</a:t>
            </a:fld>
            <a:endParaRPr lang="en-US"/>
          </a:p>
        </p:txBody>
      </p:sp>
    </p:spTree>
    <p:extLst>
      <p:ext uri="{BB962C8B-B14F-4D97-AF65-F5344CB8AC3E}">
        <p14:creationId xmlns:p14="http://schemas.microsoft.com/office/powerpoint/2010/main" val="1964128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65</a:t>
            </a:fld>
            <a:endParaRPr lang="en-US"/>
          </a:p>
        </p:txBody>
      </p:sp>
    </p:spTree>
    <p:extLst>
      <p:ext uri="{BB962C8B-B14F-4D97-AF65-F5344CB8AC3E}">
        <p14:creationId xmlns:p14="http://schemas.microsoft.com/office/powerpoint/2010/main" val="2938764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66</a:t>
            </a:fld>
            <a:endParaRPr lang="en-US"/>
          </a:p>
        </p:txBody>
      </p:sp>
    </p:spTree>
    <p:extLst>
      <p:ext uri="{BB962C8B-B14F-4D97-AF65-F5344CB8AC3E}">
        <p14:creationId xmlns:p14="http://schemas.microsoft.com/office/powerpoint/2010/main" val="16965661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67</a:t>
            </a:fld>
            <a:endParaRPr lang="en-US"/>
          </a:p>
        </p:txBody>
      </p:sp>
    </p:spTree>
    <p:extLst>
      <p:ext uri="{BB962C8B-B14F-4D97-AF65-F5344CB8AC3E}">
        <p14:creationId xmlns:p14="http://schemas.microsoft.com/office/powerpoint/2010/main" val="264883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API est principalement chargée de piloter tous les autres composants logiciels qui sont considérés comme des modules et que n’importe qui peut développer afin d’intégrer de nouvelles fonctionnalités à l’outil en fonction des besoins.</a:t>
            </a: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68</a:t>
            </a:fld>
            <a:endParaRPr lang="en-US"/>
          </a:p>
        </p:txBody>
      </p:sp>
    </p:spTree>
    <p:extLst>
      <p:ext uri="{BB962C8B-B14F-4D97-AF65-F5344CB8AC3E}">
        <p14:creationId xmlns:p14="http://schemas.microsoft.com/office/powerpoint/2010/main" val="25809637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pratique, il est nécessaire de fournir à l’API, un fichier de définition de pipeline dont un exemple est illustré sur la gauche de la diapositive</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69</a:t>
            </a:fld>
            <a:endParaRPr lang="en-US"/>
          </a:p>
        </p:txBody>
      </p:sp>
    </p:spTree>
    <p:extLst>
      <p:ext uri="{BB962C8B-B14F-4D97-AF65-F5344CB8AC3E}">
        <p14:creationId xmlns:p14="http://schemas.microsoft.com/office/powerpoint/2010/main" val="35080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 pour les systèmes de santé sur le long terme</a:t>
            </a:r>
          </a:p>
          <a:p>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ils permettent de soulager…</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a:t>
            </a:fld>
            <a:endParaRPr lang="en-US"/>
          </a:p>
        </p:txBody>
      </p:sp>
    </p:spTree>
    <p:extLst>
      <p:ext uri="{BB962C8B-B14F-4D97-AF65-F5344CB8AC3E}">
        <p14:creationId xmlns:p14="http://schemas.microsoft.com/office/powerpoint/2010/main" val="3894807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70</a:t>
            </a:fld>
            <a:endParaRPr lang="en-US"/>
          </a:p>
        </p:txBody>
      </p:sp>
    </p:spTree>
    <p:extLst>
      <p:ext uri="{BB962C8B-B14F-4D97-AF65-F5344CB8AC3E}">
        <p14:creationId xmlns:p14="http://schemas.microsoft.com/office/powerpoint/2010/main" val="1170184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qu’un composant logiciel puisse être considéré comme un module de LE2ML il doit obligatoirement recevoir 3 informations via des variables d’environnement</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le composant logiciel doit implémenter deux fonctions qui sont un appel à l’API afin de lui signaler que l’exécution c’est correctement déroulée ou non </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Afin d’assurer la sécurité et que n’importe quel programme ne puisse pas se faire passer pour un module de l’outil, la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reuqete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succès ou d’</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echec</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doit être authentifiée par le biais d’une clé d’API unique qui doit être générée préalablement</a:t>
            </a:r>
          </a:p>
        </p:txBody>
      </p:sp>
      <p:sp>
        <p:nvSpPr>
          <p:cNvPr id="4" name="Slide Number Placeholder 3"/>
          <p:cNvSpPr>
            <a:spLocks noGrp="1"/>
          </p:cNvSpPr>
          <p:nvPr>
            <p:ph type="sldNum" sz="quarter" idx="5"/>
          </p:nvPr>
        </p:nvSpPr>
        <p:spPr/>
        <p:txBody>
          <a:bodyPr/>
          <a:lstStyle/>
          <a:p>
            <a:fld id="{95B38C55-898F-43B2-BBEF-255DDB8A80A4}" type="slidenum">
              <a:rPr lang="en-US" smtClean="0"/>
              <a:t>71</a:t>
            </a:fld>
            <a:endParaRPr lang="en-US"/>
          </a:p>
        </p:txBody>
      </p:sp>
    </p:spTree>
    <p:extLst>
      <p:ext uri="{BB962C8B-B14F-4D97-AF65-F5344CB8AC3E}">
        <p14:creationId xmlns:p14="http://schemas.microsoft.com/office/powerpoint/2010/main" val="57127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72</a:t>
            </a:fld>
            <a:endParaRPr lang="en-US"/>
          </a:p>
        </p:txBody>
      </p:sp>
    </p:spTree>
    <p:extLst>
      <p:ext uri="{BB962C8B-B14F-4D97-AF65-F5344CB8AC3E}">
        <p14:creationId xmlns:p14="http://schemas.microsoft.com/office/powerpoint/2010/main" val="3771492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73</a:t>
            </a:fld>
            <a:endParaRPr lang="en-US"/>
          </a:p>
        </p:txBody>
      </p:sp>
    </p:spTree>
    <p:extLst>
      <p:ext uri="{BB962C8B-B14F-4D97-AF65-F5344CB8AC3E}">
        <p14:creationId xmlns:p14="http://schemas.microsoft.com/office/powerpoint/2010/main" val="2095764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75</a:t>
            </a:fld>
            <a:endParaRPr lang="en-US"/>
          </a:p>
        </p:txBody>
      </p:sp>
    </p:spTree>
    <p:extLst>
      <p:ext uri="{BB962C8B-B14F-4D97-AF65-F5344CB8AC3E}">
        <p14:creationId xmlns:p14="http://schemas.microsoft.com/office/powerpoint/2010/main" val="32673604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77</a:t>
            </a:fld>
            <a:endParaRPr lang="en-US"/>
          </a:p>
        </p:txBody>
      </p:sp>
    </p:spTree>
    <p:extLst>
      <p:ext uri="{BB962C8B-B14F-4D97-AF65-F5344CB8AC3E}">
        <p14:creationId xmlns:p14="http://schemas.microsoft.com/office/powerpoint/2010/main" val="310531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78</a:t>
            </a:fld>
            <a:endParaRPr lang="en-US"/>
          </a:p>
        </p:txBody>
      </p:sp>
    </p:spTree>
    <p:extLst>
      <p:ext uri="{BB962C8B-B14F-4D97-AF65-F5344CB8AC3E}">
        <p14:creationId xmlns:p14="http://schemas.microsoft.com/office/powerpoint/2010/main" val="1871748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B38C55-898F-43B2-BBEF-255DDB8A80A4}" type="slidenum">
              <a:rPr lang="en-US" smtClean="0"/>
              <a:t>79</a:t>
            </a:fld>
            <a:endParaRPr lang="en-US"/>
          </a:p>
        </p:txBody>
      </p:sp>
    </p:spTree>
    <p:extLst>
      <p:ext uri="{BB962C8B-B14F-4D97-AF65-F5344CB8AC3E}">
        <p14:creationId xmlns:p14="http://schemas.microsoft.com/office/powerpoint/2010/main" val="116145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Matériel robuste et testé</a:t>
            </a:r>
          </a:p>
          <a:p>
            <a:pPr lvl="1"/>
            <a:r>
              <a:rPr lang="fr-FR" sz="1800" dirty="0"/>
              <a:t>Facilité d’accès aux données</a:t>
            </a:r>
          </a:p>
          <a:p>
            <a:pPr lvl="1"/>
            <a:endParaRPr lang="fr-FR" sz="1800" dirty="0"/>
          </a:p>
          <a:p>
            <a:r>
              <a:rPr lang="fr-FR" sz="2000" dirty="0"/>
              <a:t>Inconvénients</a:t>
            </a:r>
          </a:p>
          <a:p>
            <a:pPr lvl="1"/>
            <a:r>
              <a:rPr lang="fr-FR" sz="1800" dirty="0"/>
              <a:t>Architecture onéreuse</a:t>
            </a:r>
          </a:p>
          <a:p>
            <a:pPr lvl="1"/>
            <a:r>
              <a:rPr lang="fr-FR" sz="1800" dirty="0"/>
              <a:t>Beaucoup de points uniques de rupture</a:t>
            </a:r>
          </a:p>
          <a:p>
            <a:pPr lvl="1"/>
            <a:r>
              <a:rPr lang="fr-FR" sz="1800" dirty="0"/>
              <a:t>Complexité d’ajouter de nouveaux capteurs/effecteurs</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84</a:t>
            </a:fld>
            <a:endParaRPr lang="en-US"/>
          </a:p>
        </p:txBody>
      </p:sp>
    </p:spTree>
    <p:extLst>
      <p:ext uri="{BB962C8B-B14F-4D97-AF65-F5344CB8AC3E}">
        <p14:creationId xmlns:p14="http://schemas.microsoft.com/office/powerpoint/2010/main" val="4235178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Ajout automatique des capteurs</a:t>
            </a:r>
          </a:p>
          <a:p>
            <a:pPr lvl="1"/>
            <a:r>
              <a:rPr lang="fr-FR" sz="1800" dirty="0"/>
              <a:t>Haute abstraction des données</a:t>
            </a:r>
          </a:p>
          <a:p>
            <a:pPr lvl="1"/>
            <a:r>
              <a:rPr lang="fr-FR" sz="1800" dirty="0"/>
              <a:t>Coûts réduits</a:t>
            </a:r>
          </a:p>
          <a:p>
            <a:pPr lvl="1"/>
            <a:endParaRPr lang="fr-FR" sz="1800" dirty="0"/>
          </a:p>
          <a:p>
            <a:r>
              <a:rPr lang="fr-FR" sz="2000" dirty="0"/>
              <a:t>Inconvénients</a:t>
            </a:r>
          </a:p>
          <a:p>
            <a:pPr lvl="1"/>
            <a:r>
              <a:rPr lang="fr-FR" sz="1800" dirty="0"/>
              <a:t>Point unique de rupture</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85</a:t>
            </a:fld>
            <a:endParaRPr lang="en-US"/>
          </a:p>
        </p:txBody>
      </p:sp>
    </p:spTree>
    <p:extLst>
      <p:ext uri="{BB962C8B-B14F-4D97-AF65-F5344CB8AC3E}">
        <p14:creationId xmlns:p14="http://schemas.microsoft.com/office/powerpoint/2010/main" val="15951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En pratique, la reconnaissance d’activités est le principal défi des habitats intelligents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Grâce aux travaux préliminaires, il est possible de distinguer 3 types d’activités</a:t>
            </a:r>
            <a:endParaRPr lang="fr-FR" sz="1200" b="1" dirty="0">
              <a:solidFill>
                <a:srgbClr val="2F71D1"/>
              </a:solidFill>
              <a:latin typeface="Helvetica" panose="020B0604020202020204" pitchFamily="34" charset="0"/>
              <a:cs typeface="Helvetica" panose="020B0604020202020204" pitchFamily="34" charset="0"/>
            </a:endParaRPr>
          </a:p>
          <a:p>
            <a:endParaRPr lang="en-US" dirty="0"/>
          </a:p>
          <a:p>
            <a:r>
              <a:rPr lang="en-US" dirty="0"/>
              <a:t>1/ </a:t>
            </a:r>
            <a:r>
              <a:rPr lang="fr-FR" sz="1800" b="0" i="0" u="none" strike="noStrike" baseline="0" dirty="0">
                <a:latin typeface="NimbusRomNo9L-Regu"/>
              </a:rPr>
              <a:t>activités fondamentales aux besoins primaires d’une personne comme </a:t>
            </a:r>
            <a:r>
              <a:rPr lang="en-US" sz="1800" b="0" i="0" u="none" strike="noStrike" baseline="0" dirty="0">
                <a:latin typeface="NimbusRomNo9L-Regu"/>
              </a:rPr>
              <a:t>se </a:t>
            </a:r>
            <a:r>
              <a:rPr lang="fr-FR" sz="1800" b="0" i="0" u="none" strike="noStrike" baseline="0" dirty="0">
                <a:latin typeface="NimbusRomNo9L-Regu"/>
              </a:rPr>
              <a:t>déplacer, se nourrir</a:t>
            </a:r>
          </a:p>
          <a:p>
            <a:pPr algn="l"/>
            <a:r>
              <a:rPr lang="fr-FR" sz="1800" b="0" i="0" u="none" strike="noStrike" baseline="0" dirty="0">
                <a:latin typeface="NimbusRomNo9L-Regu"/>
              </a:rPr>
              <a:t>2/ </a:t>
            </a:r>
            <a:r>
              <a:rPr lang="en-US" sz="1800" b="0" i="0" u="none" strike="noStrike" baseline="0" dirty="0">
                <a:latin typeface="NimbusRomNo9L-Regu"/>
              </a:rPr>
              <a:t>la </a:t>
            </a:r>
            <a:r>
              <a:rPr lang="en-US" sz="1800" b="0" i="0" u="none" strike="noStrike" baseline="0" dirty="0" err="1">
                <a:latin typeface="NimbusRomNo9L-Regu"/>
              </a:rPr>
              <a:t>préparation</a:t>
            </a:r>
            <a:r>
              <a:rPr lang="en-US" sz="1800" b="0" i="0" u="none" strike="noStrike" baseline="0" dirty="0">
                <a:latin typeface="NimbusRomNo9L-Regu"/>
              </a:rPr>
              <a:t> d’un </a:t>
            </a:r>
            <a:r>
              <a:rPr lang="en-US" sz="1800" b="0" i="0" u="none" strike="noStrike" baseline="0" dirty="0" err="1">
                <a:latin typeface="NimbusRomNo9L-Regu"/>
              </a:rPr>
              <a:t>repas</a:t>
            </a:r>
            <a:endParaRPr lang="fr-FR" sz="1800" b="0" i="0" u="none" strike="noStrike" baseline="0" dirty="0">
              <a:latin typeface="NimbusRomNo9L-Regu"/>
            </a:endParaRPr>
          </a:p>
          <a:p>
            <a:pPr algn="l"/>
            <a:r>
              <a:rPr lang="fr-FR" sz="1800" b="0" i="0" u="none" strike="noStrike" baseline="0" dirty="0">
                <a:latin typeface="NimbusRomNo9L-Regu"/>
              </a:rPr>
              <a:t>3/ utiliser un nouvel appareil de cuisine</a:t>
            </a:r>
          </a:p>
          <a:p>
            <a:pPr algn="l"/>
            <a:endParaRPr lang="fr-FR" sz="1800" b="0" i="0" u="none" strike="noStrike" baseline="0" dirty="0">
              <a:latin typeface="NimbusRomNo9L-Regu"/>
            </a:endParaRPr>
          </a:p>
          <a:p>
            <a:pPr algn="l"/>
            <a:r>
              <a:rPr lang="fr-FR" sz="1800" b="0" i="0" u="none" strike="noStrike" baseline="0" dirty="0">
                <a:latin typeface="NimbusRomNo9L-Regu"/>
              </a:rPr>
              <a:t>La reconnaissance d’activité peut donc être définie par la déduction d’une suite d’actions </a:t>
            </a:r>
            <a:r>
              <a:rPr lang="fr-FR" sz="1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dans l’espace et le temps déterminée et exécutée par une entité, qu’un observateur va alors chercher à reconnaître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a:t>
            </a:fld>
            <a:endParaRPr lang="en-US"/>
          </a:p>
        </p:txBody>
      </p:sp>
    </p:spTree>
    <p:extLst>
      <p:ext uri="{BB962C8B-B14F-4D97-AF65-F5344CB8AC3E}">
        <p14:creationId xmlns:p14="http://schemas.microsoft.com/office/powerpoint/2010/main" val="37583044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Point unique de rupture dans l’accès aux données</a:t>
            </a:r>
            <a:endParaRPr lang="fr-FR"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86</a:t>
            </a:fld>
            <a:endParaRPr lang="en-US"/>
          </a:p>
        </p:txBody>
      </p:sp>
    </p:spTree>
    <p:extLst>
      <p:ext uri="{BB962C8B-B14F-4D97-AF65-F5344CB8AC3E}">
        <p14:creationId xmlns:p14="http://schemas.microsoft.com/office/powerpoint/2010/main" val="40519076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Unité</a:t>
            </a:r>
            <a:r>
              <a:rPr lang="en-US" dirty="0"/>
              <a:t> de gestion : </a:t>
            </a:r>
            <a:r>
              <a:rPr lang="en-US" dirty="0" err="1"/>
              <a:t>enregistrement</a:t>
            </a:r>
            <a:r>
              <a:rPr lang="en-US" dirty="0"/>
              <a:t> des </a:t>
            </a:r>
            <a:r>
              <a:rPr lang="en-US" dirty="0" err="1"/>
              <a:t>transducteurs</a:t>
            </a:r>
            <a:r>
              <a:rPr lang="en-US" dirty="0"/>
              <a:t> + recuperation du </a:t>
            </a:r>
            <a:r>
              <a:rPr lang="en-US" dirty="0" err="1"/>
              <a:t>pilote</a:t>
            </a:r>
            <a:r>
              <a:rPr lang="en-US" dirty="0"/>
              <a:t> et du </a:t>
            </a:r>
            <a:r>
              <a:rPr lang="en-US" dirty="0" err="1"/>
              <a:t>fichier</a:t>
            </a:r>
            <a:r>
              <a:rPr lang="en-US" dirty="0"/>
              <a:t> </a:t>
            </a:r>
            <a:r>
              <a:rPr lang="en-US" dirty="0" err="1"/>
              <a:t>d’instructions</a:t>
            </a:r>
            <a:r>
              <a:rPr lang="en-US" dirty="0"/>
              <a:t> pour </a:t>
            </a:r>
            <a:r>
              <a:rPr lang="en-US" dirty="0" err="1"/>
              <a:t>chaque</a:t>
            </a:r>
            <a:r>
              <a:rPr lang="en-US" dirty="0"/>
              <a:t> </a:t>
            </a:r>
            <a:r>
              <a:rPr lang="en-US" dirty="0" err="1"/>
              <a:t>transducteur</a:t>
            </a:r>
            <a:endParaRPr lang="en-US" dirty="0"/>
          </a:p>
          <a:p>
            <a:r>
              <a:rPr lang="en-US" dirty="0" err="1"/>
              <a:t>Nécéssaire</a:t>
            </a:r>
            <a:r>
              <a:rPr lang="en-US" dirty="0"/>
              <a:t> pour la mise </a:t>
            </a:r>
            <a:r>
              <a:rPr lang="en-US" dirty="0" err="1"/>
              <a:t>en</a:t>
            </a:r>
            <a:r>
              <a:rPr lang="en-US" dirty="0"/>
              <a:t> oeuvre de </a:t>
            </a:r>
            <a:r>
              <a:rPr lang="en-US" dirty="0" err="1"/>
              <a:t>l’architecture</a:t>
            </a:r>
            <a:r>
              <a:rPr lang="en-US" dirty="0"/>
              <a:t> et le </a:t>
            </a:r>
            <a:r>
              <a:rPr lang="en-US" dirty="0" err="1"/>
              <a:t>suivis</a:t>
            </a:r>
            <a:r>
              <a:rPr lang="en-US" dirty="0"/>
              <a:t> du </a:t>
            </a:r>
            <a:r>
              <a:rPr lang="en-US" dirty="0" err="1"/>
              <a:t>fonctionnement</a:t>
            </a:r>
            <a:r>
              <a:rPr lang="en-US" dirty="0"/>
              <a:t> du </a:t>
            </a:r>
            <a:r>
              <a:rPr lang="en-US" dirty="0" err="1"/>
              <a:t>capteur</a:t>
            </a:r>
            <a:r>
              <a:rPr lang="en-US" dirty="0"/>
              <a:t> (p. ex. </a:t>
            </a:r>
            <a:r>
              <a:rPr lang="en-US" dirty="0" err="1"/>
              <a:t>Alertes</a:t>
            </a:r>
            <a:r>
              <a:rPr lang="en-US" dirty="0"/>
              <a:t> </a:t>
            </a:r>
            <a:r>
              <a:rPr lang="en-US" dirty="0" err="1"/>
              <a:t>en</a:t>
            </a:r>
            <a:r>
              <a:rPr lang="en-US" dirty="0"/>
              <a:t> </a:t>
            </a:r>
            <a:r>
              <a:rPr lang="en-US" dirty="0" err="1"/>
              <a:t>cas</a:t>
            </a:r>
            <a:r>
              <a:rPr lang="en-US" dirty="0"/>
              <a:t> de </a:t>
            </a:r>
            <a:r>
              <a:rPr lang="en-US" dirty="0" err="1"/>
              <a:t>pannes</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87</a:t>
            </a:fld>
            <a:endParaRPr lang="en-US"/>
          </a:p>
        </p:txBody>
      </p:sp>
    </p:spTree>
    <p:extLst>
      <p:ext uri="{BB962C8B-B14F-4D97-AF65-F5344CB8AC3E}">
        <p14:creationId xmlns:p14="http://schemas.microsoft.com/office/powerpoint/2010/main" val="2816169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88</a:t>
            </a:fld>
            <a:endParaRPr lang="en-US"/>
          </a:p>
        </p:txBody>
      </p:sp>
    </p:spTree>
    <p:extLst>
      <p:ext uri="{BB962C8B-B14F-4D97-AF65-F5344CB8AC3E}">
        <p14:creationId xmlns:p14="http://schemas.microsoft.com/office/powerpoint/2010/main" val="3989376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92</a:t>
            </a:fld>
            <a:endParaRPr lang="en-US"/>
          </a:p>
        </p:txBody>
      </p:sp>
    </p:spTree>
    <p:extLst>
      <p:ext uri="{BB962C8B-B14F-4D97-AF65-F5344CB8AC3E}">
        <p14:creationId xmlns:p14="http://schemas.microsoft.com/office/powerpoint/2010/main" val="3241669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95</a:t>
            </a:fld>
            <a:endParaRPr lang="en-US"/>
          </a:p>
        </p:txBody>
      </p:sp>
    </p:spTree>
    <p:extLst>
      <p:ext uri="{BB962C8B-B14F-4D97-AF65-F5344CB8AC3E}">
        <p14:creationId xmlns:p14="http://schemas.microsoft.com/office/powerpoint/2010/main" val="3934103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NimbusRomNo9L-Regu"/>
              </a:rPr>
              <a:t>Au niveau de la couche matérielle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96</a:t>
            </a:fld>
            <a:endParaRPr lang="en-US"/>
          </a:p>
        </p:txBody>
      </p:sp>
    </p:spTree>
    <p:extLst>
      <p:ext uri="{BB962C8B-B14F-4D97-AF65-F5344CB8AC3E}">
        <p14:creationId xmlns:p14="http://schemas.microsoft.com/office/powerpoint/2010/main" val="2106260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Regu"/>
              </a:rPr>
              <a:t>Au niveau de la couche haute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98</a:t>
            </a:fld>
            <a:endParaRPr lang="en-US"/>
          </a:p>
        </p:txBody>
      </p:sp>
    </p:spTree>
    <p:extLst>
      <p:ext uri="{BB962C8B-B14F-4D97-AF65-F5344CB8AC3E}">
        <p14:creationId xmlns:p14="http://schemas.microsoft.com/office/powerpoint/2010/main" val="3282628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99</a:t>
            </a:fld>
            <a:endParaRPr lang="en-US"/>
          </a:p>
        </p:txBody>
      </p:sp>
    </p:spTree>
    <p:extLst>
      <p:ext uri="{BB962C8B-B14F-4D97-AF65-F5344CB8AC3E}">
        <p14:creationId xmlns:p14="http://schemas.microsoft.com/office/powerpoint/2010/main" val="36582615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100</a:t>
            </a:fld>
            <a:endParaRPr lang="en-US"/>
          </a:p>
        </p:txBody>
      </p:sp>
    </p:spTree>
    <p:extLst>
      <p:ext uri="{BB962C8B-B14F-4D97-AF65-F5344CB8AC3E}">
        <p14:creationId xmlns:p14="http://schemas.microsoft.com/office/powerpoint/2010/main" val="7400373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a:t>
            </a:r>
            <a:r>
              <a:rPr lang="en-US" dirty="0" err="1"/>
              <a:t>aussi</a:t>
            </a:r>
            <a:r>
              <a:rPr lang="en-US" dirty="0"/>
              <a:t> SMTP</a:t>
            </a:r>
          </a:p>
        </p:txBody>
      </p:sp>
      <p:sp>
        <p:nvSpPr>
          <p:cNvPr id="4" name="Slide Number Placeholder 3"/>
          <p:cNvSpPr>
            <a:spLocks noGrp="1"/>
          </p:cNvSpPr>
          <p:nvPr>
            <p:ph type="sldNum" sz="quarter" idx="5"/>
          </p:nvPr>
        </p:nvSpPr>
        <p:spPr/>
        <p:txBody>
          <a:bodyPr/>
          <a:lstStyle/>
          <a:p>
            <a:fld id="{95B38C55-898F-43B2-BBEF-255DDB8A80A4}" type="slidenum">
              <a:rPr lang="en-US" smtClean="0"/>
              <a:t>101</a:t>
            </a:fld>
            <a:endParaRPr lang="en-US"/>
          </a:p>
        </p:txBody>
      </p:sp>
    </p:spTree>
    <p:extLst>
      <p:ext uri="{BB962C8B-B14F-4D97-AF65-F5344CB8AC3E}">
        <p14:creationId xmlns:p14="http://schemas.microsoft.com/office/powerpoint/2010/main" val="27045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Au sein des habitats </a:t>
            </a:r>
            <a:r>
              <a:rPr lang="en-US" dirty="0" err="1"/>
              <a:t>intelligents</a:t>
            </a:r>
            <a:r>
              <a:rPr lang="en-US" dirty="0"/>
              <a:t>, Roy et </a:t>
            </a:r>
            <a:r>
              <a:rPr lang="en-US" dirty="0" err="1"/>
              <a:t>ses</a:t>
            </a:r>
            <a:r>
              <a:rPr lang="en-US" dirty="0"/>
              <a:t> </a:t>
            </a:r>
            <a:r>
              <a:rPr lang="en-US" dirty="0" err="1"/>
              <a:t>collaborateurs</a:t>
            </a:r>
            <a:r>
              <a:rPr lang="en-US" dirty="0"/>
              <a:t> </a:t>
            </a:r>
            <a:r>
              <a:rPr lang="en-US" dirty="0" err="1"/>
              <a:t>ont</a:t>
            </a:r>
            <a:r>
              <a:rPr lang="en-US" dirty="0"/>
              <a:t> </a:t>
            </a:r>
            <a:r>
              <a:rPr lang="en-US" dirty="0" err="1"/>
              <a:t>proposé</a:t>
            </a:r>
            <a:r>
              <a:rPr lang="en-US" dirty="0"/>
              <a:t> de </a:t>
            </a:r>
            <a:r>
              <a:rPr lang="en-US" dirty="0" err="1"/>
              <a:t>mettre</a:t>
            </a:r>
            <a:r>
              <a:rPr lang="en-US" dirty="0"/>
              <a:t> </a:t>
            </a:r>
            <a:r>
              <a:rPr lang="en-US" dirty="0" err="1"/>
              <a:t>en</a:t>
            </a:r>
            <a:r>
              <a:rPr lang="en-US" dirty="0"/>
              <a:t> place un </a:t>
            </a:r>
            <a:r>
              <a:rPr lang="en-US" dirty="0" err="1"/>
              <a:t>modèle</a:t>
            </a:r>
            <a:r>
              <a:rPr lang="en-US" dirty="0"/>
              <a:t> de reconnaissance </a:t>
            </a:r>
            <a:r>
              <a:rPr lang="en-US" dirty="0" err="1"/>
              <a:t>d’activités</a:t>
            </a:r>
            <a:r>
              <a:rPr lang="en-US" dirty="0"/>
              <a:t> </a:t>
            </a:r>
            <a:r>
              <a:rPr lang="en-US" dirty="0" err="1"/>
              <a:t>multicouches</a:t>
            </a:r>
            <a:r>
              <a:rPr lang="en-US" dirty="0"/>
              <a:t> </a:t>
            </a:r>
            <a:r>
              <a:rPr lang="en-US" dirty="0" err="1"/>
              <a:t>indépendantes</a:t>
            </a:r>
            <a:r>
              <a:rPr lang="en-US" dirty="0"/>
              <a:t> les </a:t>
            </a:r>
            <a:r>
              <a:rPr lang="en-US" dirty="0" err="1"/>
              <a:t>unes</a:t>
            </a:r>
            <a:r>
              <a:rPr lang="en-US" dirty="0"/>
              <a:t> des </a:t>
            </a:r>
            <a:r>
              <a:rPr lang="en-US" dirty="0" err="1"/>
              <a:t>autres</a:t>
            </a:r>
            <a:r>
              <a:rPr lang="en-US" dirty="0"/>
              <a:t> </a:t>
            </a:r>
            <a:r>
              <a:rPr lang="en-US" dirty="0" err="1"/>
              <a:t>où</a:t>
            </a:r>
            <a:r>
              <a:rPr lang="en-US" dirty="0"/>
              <a:t> </a:t>
            </a:r>
            <a:r>
              <a:rPr lang="en-US" dirty="0" err="1"/>
              <a:t>chaque</a:t>
            </a:r>
            <a:r>
              <a:rPr lang="en-US" dirty="0"/>
              <a:t> </a:t>
            </a:r>
            <a:r>
              <a:rPr lang="en-US" dirty="0" err="1"/>
              <a:t>couche</a:t>
            </a:r>
            <a:r>
              <a:rPr lang="en-US" dirty="0"/>
              <a:t> </a:t>
            </a:r>
            <a:r>
              <a:rPr lang="fr-FR" sz="1800" b="0" i="0" u="none" strike="noStrike" baseline="0" dirty="0">
                <a:latin typeface="NimbusRomNo9L-Regu"/>
              </a:rPr>
              <a:t>a pour objectif de répondre à une seule problématique et doit fournir à la couche supérieure le résultat du traitement achevé. </a:t>
            </a:r>
          </a:p>
          <a:p>
            <a:pPr algn="l"/>
            <a:endParaRPr lang="fr-FR" sz="1800" b="0" i="0" u="none" strike="noStrike" baseline="0" dirty="0">
              <a:latin typeface="NimbusRomNo9L-Regu"/>
            </a:endParaRPr>
          </a:p>
          <a:p>
            <a:pPr algn="l"/>
            <a:r>
              <a:rPr lang="fr-FR" sz="1800" b="0" i="0" u="none" strike="noStrike" baseline="0" dirty="0">
                <a:latin typeface="NimbusRomNo9L-Regu"/>
              </a:rPr>
              <a:t>Par exemple, la couche 1 permet de récupérer les valeurs brutes produites par les capteurs. Ensuite, la couche 4 permet de fournir des données ayant un plus grand niveau d’abstraction ou il est possible de déterminer que le résident de l’habitat est en train de faire une sieste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11</a:t>
            </a:fld>
            <a:endParaRPr lang="en-US"/>
          </a:p>
        </p:txBody>
      </p:sp>
    </p:spTree>
    <p:extLst>
      <p:ext uri="{BB962C8B-B14F-4D97-AF65-F5344CB8AC3E}">
        <p14:creationId xmlns:p14="http://schemas.microsoft.com/office/powerpoint/2010/main" val="37689145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pertinents</a:t>
            </a:r>
            <a:r>
              <a:rPr lang="en-US" sz="1800" b="0" i="0" u="none" strike="noStrike" baseline="0" dirty="0">
                <a:latin typeface="NimbusRomNo9L-Regu"/>
              </a:rPr>
              <a:t> pour </a:t>
            </a:r>
            <a:r>
              <a:rPr lang="en-US" sz="1800" b="0" i="0" u="none" strike="noStrike" baseline="0" dirty="0" err="1">
                <a:latin typeface="NimbusRomNo9L-Regu"/>
              </a:rPr>
              <a:t>comprendre</a:t>
            </a:r>
            <a:r>
              <a:rPr lang="en-US" sz="1800" b="0" i="0" u="none" strike="noStrike" baseline="0" dirty="0">
                <a:latin typeface="NimbusRomNo9L-Regu"/>
              </a:rPr>
              <a:t> </a:t>
            </a:r>
            <a:r>
              <a:rPr lang="fr-FR" sz="1800" b="0" i="0" u="none" strike="noStrike" baseline="0" dirty="0">
                <a:latin typeface="NimbusRomNo9L-Regu"/>
              </a:rPr>
              <a:t>comment reconnaître différents types de sols</a:t>
            </a:r>
          </a:p>
          <a:p>
            <a:pPr algn="l"/>
            <a:r>
              <a:rPr lang="en-US" sz="1800" b="0" i="0" u="none" strike="noStrike" baseline="0" dirty="0">
                <a:latin typeface="NimbusRomNo9L-Regu"/>
              </a:rPr>
              <a:t>guider les </a:t>
            </a:r>
            <a:r>
              <a:rPr lang="en-US" sz="1800" b="0" i="0" u="none" strike="noStrike" baseline="0" dirty="0" err="1">
                <a:latin typeface="NimbusRomNo9L-Regu"/>
              </a:rPr>
              <a:t>choix</a:t>
            </a:r>
            <a:r>
              <a:rPr lang="en-US" sz="1800" b="0" i="0" u="none" strike="noStrike" baseline="0" dirty="0">
                <a:latin typeface="NimbusRomNo9L-Regu"/>
              </a:rPr>
              <a:t> de </a:t>
            </a:r>
            <a:r>
              <a:rPr lang="fr-FR" sz="1800" b="0" i="0" u="none" strike="noStrike" baseline="0" dirty="0">
                <a:latin typeface="NimbusRomNo9L-Regu"/>
              </a:rPr>
              <a:t>conceptions de la méthode et du protocole expérimental qui sont proposés</a:t>
            </a:r>
            <a:endParaRPr lang="en-US" sz="1800" dirty="0"/>
          </a:p>
        </p:txBody>
      </p:sp>
      <p:sp>
        <p:nvSpPr>
          <p:cNvPr id="4" name="Slide Number Placeholder 3"/>
          <p:cNvSpPr>
            <a:spLocks noGrp="1"/>
          </p:cNvSpPr>
          <p:nvPr>
            <p:ph type="sldNum" sz="quarter" idx="5"/>
          </p:nvPr>
        </p:nvSpPr>
        <p:spPr/>
        <p:txBody>
          <a:bodyPr/>
          <a:lstStyle/>
          <a:p>
            <a:fld id="{95B38C55-898F-43B2-BBEF-255DDB8A80A4}" type="slidenum">
              <a:rPr lang="en-US" smtClean="0"/>
              <a:t>103</a:t>
            </a:fld>
            <a:endParaRPr lang="en-US"/>
          </a:p>
        </p:txBody>
      </p:sp>
    </p:spTree>
    <p:extLst>
      <p:ext uri="{BB962C8B-B14F-4D97-AF65-F5344CB8AC3E}">
        <p14:creationId xmlns:p14="http://schemas.microsoft.com/office/powerpoint/2010/main" val="3784740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104</a:t>
            </a:fld>
            <a:endParaRPr lang="en-US"/>
          </a:p>
        </p:txBody>
      </p:sp>
    </p:spTree>
    <p:extLst>
      <p:ext uri="{BB962C8B-B14F-4D97-AF65-F5344CB8AC3E}">
        <p14:creationId xmlns:p14="http://schemas.microsoft.com/office/powerpoint/2010/main" val="20428031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105</a:t>
            </a:fld>
            <a:endParaRPr lang="en-US"/>
          </a:p>
        </p:txBody>
      </p:sp>
    </p:spTree>
    <p:extLst>
      <p:ext uri="{BB962C8B-B14F-4D97-AF65-F5344CB8AC3E}">
        <p14:creationId xmlns:p14="http://schemas.microsoft.com/office/powerpoint/2010/main" val="8947107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Embarqués sur l’Arduino</a:t>
            </a:r>
          </a:p>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106</a:t>
            </a:fld>
            <a:endParaRPr lang="en-US"/>
          </a:p>
        </p:txBody>
      </p:sp>
    </p:spTree>
    <p:extLst>
      <p:ext uri="{BB962C8B-B14F-4D97-AF65-F5344CB8AC3E}">
        <p14:creationId xmlns:p14="http://schemas.microsoft.com/office/powerpoint/2010/main" val="41438923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107</a:t>
            </a:fld>
            <a:endParaRPr lang="en-US"/>
          </a:p>
        </p:txBody>
      </p:sp>
    </p:spTree>
    <p:extLst>
      <p:ext uri="{BB962C8B-B14F-4D97-AF65-F5344CB8AC3E}">
        <p14:creationId xmlns:p14="http://schemas.microsoft.com/office/powerpoint/2010/main" val="4102771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108</a:t>
            </a:fld>
            <a:endParaRPr lang="en-US"/>
          </a:p>
        </p:txBody>
      </p:sp>
    </p:spTree>
    <p:extLst>
      <p:ext uri="{BB962C8B-B14F-4D97-AF65-F5344CB8AC3E}">
        <p14:creationId xmlns:p14="http://schemas.microsoft.com/office/powerpoint/2010/main" val="18561234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109</a:t>
            </a:fld>
            <a:endParaRPr lang="en-US"/>
          </a:p>
        </p:txBody>
      </p:sp>
    </p:spTree>
    <p:extLst>
      <p:ext uri="{BB962C8B-B14F-4D97-AF65-F5344CB8AC3E}">
        <p14:creationId xmlns:p14="http://schemas.microsoft.com/office/powerpoint/2010/main" val="41609913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Impair =&gt; </a:t>
            </a:r>
            <a:r>
              <a:rPr lang="en-US" dirty="0" err="1"/>
              <a:t>eviter</a:t>
            </a:r>
            <a:r>
              <a:rPr lang="en-US" dirty="0"/>
              <a:t> </a:t>
            </a:r>
            <a:r>
              <a:rPr lang="en-US" dirty="0" err="1"/>
              <a:t>egalité</a:t>
            </a:r>
            <a:r>
              <a:rPr lang="en-US" dirty="0"/>
              <a:t> dans le </a:t>
            </a:r>
            <a:r>
              <a:rPr lang="en-US" dirty="0" err="1"/>
              <a:t>processus</a:t>
            </a:r>
            <a:r>
              <a:rPr lang="en-US" dirty="0"/>
              <a:t> de </a:t>
            </a:r>
            <a:r>
              <a:rPr lang="en-US" dirty="0" err="1"/>
              <a:t>décision</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110</a:t>
            </a:fld>
            <a:endParaRPr lang="en-US"/>
          </a:p>
        </p:txBody>
      </p:sp>
    </p:spTree>
    <p:extLst>
      <p:ext uri="{BB962C8B-B14F-4D97-AF65-F5344CB8AC3E}">
        <p14:creationId xmlns:p14="http://schemas.microsoft.com/office/powerpoint/2010/main" val="37107976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dans bac </a:t>
            </a:r>
            <a:r>
              <a:rPr lang="en-US" dirty="0" err="1"/>
              <a:t>tel</a:t>
            </a:r>
            <a:r>
              <a:rPr lang="en-US" dirty="0"/>
              <a:t> que </a:t>
            </a:r>
            <a:r>
              <a:rPr lang="en-US" dirty="0" err="1"/>
              <a:t>représenté</a:t>
            </a:r>
            <a:r>
              <a:rPr lang="en-US" dirty="0"/>
              <a:t> sur la figure à droite </a:t>
            </a:r>
            <a:r>
              <a:rPr lang="en-US" dirty="0" err="1"/>
              <a:t>ou</a:t>
            </a:r>
            <a:r>
              <a:rPr lang="en-US" dirty="0"/>
              <a:t> dehors </a:t>
            </a:r>
            <a:r>
              <a:rPr lang="en-US" dirty="0" err="1"/>
              <a:t>en</a:t>
            </a:r>
            <a:r>
              <a:rPr lang="en-US" dirty="0"/>
              <a:t> function du type de sol</a:t>
            </a:r>
          </a:p>
        </p:txBody>
      </p:sp>
      <p:sp>
        <p:nvSpPr>
          <p:cNvPr id="4" name="Slide Number Placeholder 3"/>
          <p:cNvSpPr>
            <a:spLocks noGrp="1"/>
          </p:cNvSpPr>
          <p:nvPr>
            <p:ph type="sldNum" sz="quarter" idx="5"/>
          </p:nvPr>
        </p:nvSpPr>
        <p:spPr/>
        <p:txBody>
          <a:bodyPr/>
          <a:lstStyle/>
          <a:p>
            <a:fld id="{95B38C55-898F-43B2-BBEF-255DDB8A80A4}" type="slidenum">
              <a:rPr lang="en-US" smtClean="0"/>
              <a:t>111</a:t>
            </a:fld>
            <a:endParaRPr lang="en-US"/>
          </a:p>
        </p:txBody>
      </p:sp>
    </p:spTree>
    <p:extLst>
      <p:ext uri="{BB962C8B-B14F-4D97-AF65-F5344CB8AC3E}">
        <p14:creationId xmlns:p14="http://schemas.microsoft.com/office/powerpoint/2010/main" val="33973358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Service cluster agent déployé en global</a:t>
            </a:r>
          </a:p>
        </p:txBody>
      </p:sp>
      <p:sp>
        <p:nvSpPr>
          <p:cNvPr id="4" name="Slide Number Placeholder 3"/>
          <p:cNvSpPr>
            <a:spLocks noGrp="1"/>
          </p:cNvSpPr>
          <p:nvPr>
            <p:ph type="sldNum" sz="quarter" idx="5"/>
          </p:nvPr>
        </p:nvSpPr>
        <p:spPr/>
        <p:txBody>
          <a:bodyPr/>
          <a:lstStyle/>
          <a:p>
            <a:fld id="{95B38C55-898F-43B2-BBEF-255DDB8A80A4}" type="slidenum">
              <a:rPr lang="en-US" smtClean="0"/>
              <a:t>112</a:t>
            </a:fld>
            <a:endParaRPr lang="en-US"/>
          </a:p>
        </p:txBody>
      </p:sp>
    </p:spTree>
    <p:extLst>
      <p:ext uri="{BB962C8B-B14F-4D97-AF65-F5344CB8AC3E}">
        <p14:creationId xmlns:p14="http://schemas.microsoft.com/office/powerpoint/2010/main" val="2455530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 les wearable devices qui </a:t>
            </a:r>
            <a:r>
              <a:rPr lang="en-US" dirty="0" err="1"/>
              <a:t>sont</a:t>
            </a:r>
            <a:r>
              <a:rPr lang="en-US" dirty="0"/>
              <a:t> de plus </a:t>
            </a:r>
            <a:r>
              <a:rPr lang="en-US" dirty="0" err="1"/>
              <a:t>en</a:t>
            </a:r>
            <a:r>
              <a:rPr lang="en-US" dirty="0"/>
              <a:t> plus </a:t>
            </a:r>
            <a:r>
              <a:rPr lang="en-US" dirty="0" err="1"/>
              <a:t>utilisés</a:t>
            </a:r>
            <a:r>
              <a:rPr lang="en-US" dirty="0"/>
              <a:t> au sein des habitats </a:t>
            </a:r>
            <a:r>
              <a:rPr lang="en-US" dirty="0" err="1"/>
              <a:t>intelligents</a:t>
            </a:r>
            <a:r>
              <a:rPr lang="en-US" dirty="0"/>
              <a:t> pour </a:t>
            </a:r>
            <a:r>
              <a:rPr lang="en-US" dirty="0" err="1"/>
              <a:t>reconnaitre</a:t>
            </a:r>
            <a:r>
              <a:rPr lang="en-US" dirty="0"/>
              <a:t> des </a:t>
            </a:r>
            <a:r>
              <a:rPr lang="en-US" dirty="0" err="1"/>
              <a:t>activités</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12</a:t>
            </a:fld>
            <a:endParaRPr lang="en-US"/>
          </a:p>
        </p:txBody>
      </p:sp>
    </p:spTree>
    <p:extLst>
      <p:ext uri="{BB962C8B-B14F-4D97-AF65-F5344CB8AC3E}">
        <p14:creationId xmlns:p14="http://schemas.microsoft.com/office/powerpoint/2010/main" val="25930933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lorsque</a:t>
            </a:r>
            <a:r>
              <a:rPr lang="en-US" sz="1800" b="0" i="0" u="none" strike="noStrike" baseline="0" dirty="0">
                <a:latin typeface="NimbusRomNo9L-Regu"/>
              </a:rPr>
              <a:t> </a:t>
            </a:r>
            <a:r>
              <a:rPr lang="en-US" sz="1800" b="0" i="0" u="none" strike="noStrike" baseline="0" dirty="0" err="1">
                <a:latin typeface="NimbusRomNo9L-Regu"/>
              </a:rPr>
              <a:t>l’API</a:t>
            </a:r>
            <a:r>
              <a:rPr lang="en-US" sz="1800" b="0" i="0" u="none" strike="noStrike" baseline="0" dirty="0">
                <a:latin typeface="NimbusRomNo9L-Regu"/>
              </a:rPr>
              <a:t> doit </a:t>
            </a:r>
            <a:r>
              <a:rPr lang="en-US" sz="1800" b="0" i="0" u="none" strike="noStrike" baseline="0" dirty="0" err="1">
                <a:latin typeface="NimbusRomNo9L-Regu"/>
              </a:rPr>
              <a:t>traiter</a:t>
            </a:r>
            <a:r>
              <a:rPr lang="en-US" sz="1800" b="0" i="0" u="none" strike="noStrike" baseline="0" dirty="0">
                <a:latin typeface="NimbusRomNo9L-Regu"/>
              </a:rPr>
              <a:t> </a:t>
            </a:r>
            <a:r>
              <a:rPr lang="fr-FR" sz="1800" b="0" i="0" u="none" strike="noStrike" baseline="0" dirty="0">
                <a:latin typeface="NimbusRomNo9L-Regu"/>
              </a:rPr>
              <a:t>un grand nombre de requêtes qui sont produites par plusieurs utilisateurs, il est possible de</a:t>
            </a:r>
          </a:p>
          <a:p>
            <a:pPr algn="l"/>
            <a:r>
              <a:rPr lang="fr-FR" sz="1800" b="0" i="0" u="none" strike="noStrike" baseline="0" dirty="0">
                <a:latin typeface="NimbusRomNo9L-Regu"/>
              </a:rPr>
              <a:t>procéder à une mise à l’échelle du service afin d’éviter un ralentissement de l’ensemble du système</a:t>
            </a:r>
            <a:r>
              <a:rPr lang="en-US" sz="1800" b="0" i="0" u="none" strike="noStrike" baseline="0" dirty="0">
                <a:latin typeface="NimbusRomNo9L-Regu"/>
              </a:rPr>
              <a:t>.</a:t>
            </a:r>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l’API est chargée d’orchestrer le démarrage des différents modules de l’outil qui s’exécutent alors à l’intérieur de conteneurs.</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113</a:t>
            </a:fld>
            <a:endParaRPr lang="en-US"/>
          </a:p>
        </p:txBody>
      </p:sp>
    </p:spTree>
    <p:extLst>
      <p:ext uri="{BB962C8B-B14F-4D97-AF65-F5344CB8AC3E}">
        <p14:creationId xmlns:p14="http://schemas.microsoft.com/office/powerpoint/2010/main" val="7173419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Deux </a:t>
            </a:r>
            <a:r>
              <a:rPr lang="fr-FR" sz="1800" b="0" i="0" u="none" strike="noStrike" baseline="0" dirty="0">
                <a:latin typeface="NimbusRomNo9L-ReguItal"/>
              </a:rPr>
              <a:t>jobs </a:t>
            </a:r>
            <a:r>
              <a:rPr lang="fr-FR" sz="1800" b="0" i="0" u="none" strike="noStrike" baseline="0" dirty="0">
                <a:latin typeface="NimbusRomNo9L-Regu"/>
              </a:rPr>
              <a:t>démarrés à des moments différents, mais dont le traitement est concurrent. En effet, il est possible d’observer que pour le premier </a:t>
            </a:r>
            <a:r>
              <a:rPr lang="fr-FR" sz="1800" b="0" i="0" u="none" strike="noStrike" baseline="0" dirty="0">
                <a:latin typeface="NimbusRomNo9L-ReguItal"/>
              </a:rPr>
              <a:t>job</a:t>
            </a:r>
            <a:r>
              <a:rPr lang="fr-FR" sz="1800" b="0" i="0" u="none" strike="noStrike" baseline="0" dirty="0">
                <a:latin typeface="NimbusRomNo9L-Regu"/>
              </a:rPr>
              <a:t>, les tâches de fenêtrage et d’extraction de caractéristiques sont toutes les deux terminées alors que le conteneur d’apprentissage est toujours en cours d’exécution. À l’inverse, la tâche de fenêtrage pour le second </a:t>
            </a:r>
            <a:r>
              <a:rPr lang="fr-FR" sz="1800" b="0" i="0" u="none" strike="noStrike" baseline="0" dirty="0">
                <a:latin typeface="NimbusRomNo9L-ReguItal"/>
              </a:rPr>
              <a:t>job </a:t>
            </a:r>
            <a:r>
              <a:rPr lang="fr-FR" sz="1800" b="0" i="0" u="none" strike="noStrike" baseline="0" dirty="0">
                <a:latin typeface="NimbusRomNo9L-Regu"/>
              </a:rPr>
              <a:t>vient juste de commencer et les autres conteneurs ne sont pas visibles, car ils n’ont pas encore été </a:t>
            </a:r>
            <a:r>
              <a:rPr lang="en-US" sz="1800" b="0" i="0" u="none" strike="noStrike" baseline="0" dirty="0" err="1">
                <a:latin typeface="NimbusRomNo9L-Regu"/>
              </a:rPr>
              <a:t>démarrés</a:t>
            </a:r>
            <a:r>
              <a:rPr lang="en-US"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114</a:t>
            </a:fld>
            <a:endParaRPr lang="en-US"/>
          </a:p>
        </p:txBody>
      </p:sp>
    </p:spTree>
    <p:extLst>
      <p:ext uri="{BB962C8B-B14F-4D97-AF65-F5344CB8AC3E}">
        <p14:creationId xmlns:p14="http://schemas.microsoft.com/office/powerpoint/2010/main" val="40660238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115</a:t>
            </a:fld>
            <a:endParaRPr lang="en-US"/>
          </a:p>
        </p:txBody>
      </p:sp>
    </p:spTree>
    <p:extLst>
      <p:ext uri="{BB962C8B-B14F-4D97-AF65-F5344CB8AC3E}">
        <p14:creationId xmlns:p14="http://schemas.microsoft.com/office/powerpoint/2010/main" val="17438706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116</a:t>
            </a:fld>
            <a:endParaRPr lang="en-US"/>
          </a:p>
        </p:txBody>
      </p:sp>
    </p:spTree>
    <p:extLst>
      <p:ext uri="{BB962C8B-B14F-4D97-AF65-F5344CB8AC3E}">
        <p14:creationId xmlns:p14="http://schemas.microsoft.com/office/powerpoint/2010/main" val="187501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1C51E-B53C-4AC5-9F34-A21C815FD41F}"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87223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5E95-2E13-4340-BD43-FEE7C799FD8F}"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02640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F0EAD-6CCE-4BCF-ABC4-4F9902C749D0}"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4991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E721D3-346C-4C47-AE1D-E28C94280825}"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3549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8D3DD-8466-4F97-9D4C-9175FC5F8025}"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2693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3B05F-7979-4696-9299-EBA23C081FF1}"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5164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F74B3E-FDF9-47EA-8A64-0E75ECA2BD2A}" type="datetime1">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09983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4FD4-D8C9-45E8-9953-CE69B404580C}" type="datetime1">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21522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27E45-98EE-439A-AE21-E7654A9D7556}" type="datetime1">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3320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972BB-6BBB-40CC-8A1F-12E9685E59A2}"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400940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4A930-40FB-4757-9259-3121EECD745D}"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338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C0CEB-61CF-41D3-841A-33373599B52E}" type="datetime1">
              <a:rPr lang="en-US" smtClean="0"/>
              <a:t>3/30/2021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4A26-D899-4EA7-B9D3-C4E768737F73}" type="slidenum">
              <a:rPr lang="en-US" smtClean="0"/>
              <a:t>‹#›</a:t>
            </a:fld>
            <a:endParaRPr lang="en-US"/>
          </a:p>
        </p:txBody>
      </p:sp>
    </p:spTree>
    <p:extLst>
      <p:ext uri="{BB962C8B-B14F-4D97-AF65-F5344CB8AC3E}">
        <p14:creationId xmlns:p14="http://schemas.microsoft.com/office/powerpoint/2010/main" val="401432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oleObject" Target="../embeddings/oleObject33.bin"/><Relationship Id="rId4" Type="http://schemas.openxmlformats.org/officeDocument/2006/relationships/image" Target="../media/image45.emf"/></Relationships>
</file>

<file path=ppt/slides/_rels/slide10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9.emf"/><Relationship Id="rId4" Type="http://schemas.openxmlformats.org/officeDocument/2006/relationships/oleObject" Target="../embeddings/oleObject35.bin"/></Relationships>
</file>

<file path=ppt/slides/_rels/slide1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7.bin"/><Relationship Id="rId4" Type="http://schemas.openxmlformats.org/officeDocument/2006/relationships/image" Target="../media/image7.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umerama.com/tech/128374-comment-traduire-wearable-lacademie-francaise-nous-a-repondu.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dx.doi.org/10.1080/09602010343000156" TargetMode="External"/><Relationship Id="rId3" Type="http://schemas.openxmlformats.org/officeDocument/2006/relationships/hyperlink" Target="http://dx.doi.org/10.3414/ME0592" TargetMode="External"/><Relationship Id="rId7" Type="http://schemas.openxmlformats.org/officeDocument/2006/relationships/hyperlink" Target="http://dx.doi.org/10.4018/ijrat.2013010103" TargetMode="External"/><Relationship Id="rId2" Type="http://schemas.openxmlformats.org/officeDocument/2006/relationships/hyperlink" Target="http://dx.doi.org/10.13140/RG.2.2.22580.04483" TargetMode="External"/><Relationship Id="rId1" Type="http://schemas.openxmlformats.org/officeDocument/2006/relationships/slideLayout" Target="../slideLayouts/slideLayout2.xml"/><Relationship Id="rId6" Type="http://schemas.openxmlformats.org/officeDocument/2006/relationships/hyperlink" Target="http://dx.doi.org/10.1518/001872098779480613" TargetMode="External"/><Relationship Id="rId5" Type="http://schemas.openxmlformats.org/officeDocument/2006/relationships/hyperlink" Target="http://dx.doi.org/10.1093/%20geront/9.3_Part_1.179" TargetMode="External"/><Relationship Id="rId4" Type="http://schemas.openxmlformats.org/officeDocument/2006/relationships/hyperlink" Target="http://dx.doi.org/10.1145/1978802.1978815"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dx.doi.org/10.%203233/978-1-60750-048-3-183" TargetMode="External"/><Relationship Id="rId2" Type="http://schemas.openxmlformats.org/officeDocument/2006/relationships/hyperlink" Target="http://dx.doi.org/10.1016/j.comcom.2020.04.025" TargetMode="External"/><Relationship Id="rId1" Type="http://schemas.openxmlformats.org/officeDocument/2006/relationships/slideLayout" Target="../slideLayouts/slideLayout2.xml"/><Relationship Id="rId6" Type="http://schemas.openxmlformats.org/officeDocument/2006/relationships/hyperlink" Target="http://dx.doi.org/10.1109/MC.2012.328" TargetMode="External"/><Relationship Id="rId5" Type="http://schemas.openxmlformats.org/officeDocument/2006/relationships/hyperlink" Target="http://dx.doi.org/10.1007/978-3-319-57837-8_14" TargetMode="External"/><Relationship Id="rId4" Type="http://schemas.openxmlformats.org/officeDocument/2006/relationships/hyperlink" Target="http://dx.doi.org/10.1109/MC.2005.107"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dx.doi.org/10.1109/anziis.1994.396988" TargetMode="External"/><Relationship Id="rId2" Type="http://schemas.openxmlformats.org/officeDocument/2006/relationships/hyperlink" Target="http://dx.doi.org/10.1007/s12652-018-0954-5" TargetMode="External"/><Relationship Id="rId1" Type="http://schemas.openxmlformats.org/officeDocument/2006/relationships/slideLayout" Target="../slideLayouts/slideLayout2.xml"/><Relationship Id="rId6" Type="http://schemas.openxmlformats.org/officeDocument/2006/relationships/hyperlink" Target="http://dx.doi.org/10.3182/20070919-3-HR-3904.00015" TargetMode="External"/><Relationship Id="rId5" Type="http://schemas.openxmlformats.org/officeDocument/2006/relationships/hyperlink" Target="http://dx.doi.org/10.1016/S1474-6670(17)32082-7" TargetMode="External"/><Relationship Id="rId4" Type="http://schemas.openxmlformats.org/officeDocument/2006/relationships/hyperlink" Target="http://dx.doi.org/10.1007/978-3-540-30116-5_58"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http://dx.doi.org/10.%201371/journal.pone.0162107"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ctrTitle"/>
          </p:nvPr>
        </p:nvSpPr>
        <p:spPr>
          <a:xfrm>
            <a:off x="0" y="2052735"/>
            <a:ext cx="9144000" cy="4805265"/>
          </a:xfrm>
          <a:solidFill>
            <a:srgbClr val="2F71D1"/>
          </a:solidFill>
        </p:spPr>
        <p:txBody>
          <a:bodyPr anchor="b">
            <a:noAutofit/>
          </a:bodyPr>
          <a:lstStyle/>
          <a:p>
            <a:pPr algn="l">
              <a:lnSpc>
                <a:spcPct val="100000"/>
              </a:lnSpc>
              <a:spcBef>
                <a:spcPts val="1200"/>
              </a:spcBef>
              <a:spcAft>
                <a:spcPts val="2400"/>
              </a:spcAft>
              <a:tabLst>
                <a:tab pos="914400" algn="l"/>
              </a:tabLst>
            </a:pPr>
            <a:r>
              <a:rPr lang="fr-FR" sz="3200" dirty="0">
                <a:solidFill>
                  <a:schemeClr val="bg1"/>
                </a:solidFill>
                <a:latin typeface="Helvetica" panose="020B0604020202020204" pitchFamily="34" charset="0"/>
                <a:cs typeface="Helvetica" panose="020B0604020202020204" pitchFamily="34" charset="0"/>
              </a:rPr>
              <a:t>    Maisons Intelligentes : Nouvelles </a:t>
            </a:r>
            <a:br>
              <a:rPr lang="fr-FR" sz="3200" dirty="0">
                <a:solidFill>
                  <a:schemeClr val="bg1"/>
                </a:solidFill>
                <a:latin typeface="Helvetica" panose="020B0604020202020204" pitchFamily="34" charset="0"/>
                <a:cs typeface="Helvetica" panose="020B0604020202020204" pitchFamily="34" charset="0"/>
              </a:rPr>
            </a:br>
            <a:r>
              <a:rPr lang="fr-FR" sz="3200" dirty="0">
                <a:solidFill>
                  <a:schemeClr val="bg1"/>
                </a:solidFill>
                <a:latin typeface="Helvetica" panose="020B0604020202020204" pitchFamily="34" charset="0"/>
                <a:cs typeface="Helvetica" panose="020B0604020202020204" pitchFamily="34" charset="0"/>
              </a:rPr>
              <a:t>    Applications des </a:t>
            </a:r>
            <a:r>
              <a:rPr lang="fr-FR" sz="3200" i="1" dirty="0" err="1">
                <a:solidFill>
                  <a:schemeClr val="bg1"/>
                </a:solidFill>
                <a:latin typeface="Helvetica" panose="020B0604020202020204" pitchFamily="34" charset="0"/>
                <a:cs typeface="Helvetica" panose="020B0604020202020204" pitchFamily="34" charset="0"/>
              </a:rPr>
              <a:t>Wearable</a:t>
            </a:r>
            <a:r>
              <a:rPr lang="fr-FR" sz="3200" i="1" dirty="0">
                <a:solidFill>
                  <a:schemeClr val="bg1"/>
                </a:solidFill>
                <a:latin typeface="Helvetica" panose="020B0604020202020204" pitchFamily="34" charset="0"/>
                <a:cs typeface="Helvetica" panose="020B0604020202020204" pitchFamily="34" charset="0"/>
              </a:rPr>
              <a:t> </a:t>
            </a:r>
            <a:r>
              <a:rPr lang="fr-FR" sz="3200" i="1" dirty="0" err="1">
                <a:solidFill>
                  <a:schemeClr val="bg1"/>
                </a:solidFill>
                <a:latin typeface="Helvetica" panose="020B0604020202020204" pitchFamily="34" charset="0"/>
                <a:cs typeface="Helvetica" panose="020B0604020202020204" pitchFamily="34" charset="0"/>
              </a:rPr>
              <a:t>Devices</a:t>
            </a:r>
            <a:r>
              <a:rPr lang="fr-FR" sz="3200" i="1" dirty="0">
                <a:solidFill>
                  <a:schemeClr val="bg1"/>
                </a:solidFill>
                <a:latin typeface="Helvetica" panose="020B0604020202020204" pitchFamily="34" charset="0"/>
                <a:cs typeface="Helvetica" panose="020B0604020202020204" pitchFamily="34" charset="0"/>
              </a:rPr>
              <a:t> dans</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une Architecture Distribuée Grâce à un</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Outils d’Apprentissage Machine Modulaire</a:t>
            </a:r>
            <a:br>
              <a:rPr lang="fr-FR" sz="2800" i="1"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endParaRPr lang="en-US" sz="900" dirty="0">
              <a:solidFill>
                <a:schemeClr val="bg1"/>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3" y="566239"/>
            <a:ext cx="2076969" cy="12474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66" y="736144"/>
            <a:ext cx="2857500" cy="904875"/>
          </a:xfrm>
          <a:prstGeom prst="rect">
            <a:avLst/>
          </a:prstGeom>
        </p:spPr>
      </p:pic>
      <p:sp>
        <p:nvSpPr>
          <p:cNvPr id="6" name="TextBox 5">
            <a:extLst>
              <a:ext uri="{FF2B5EF4-FFF2-40B4-BE49-F238E27FC236}">
                <a16:creationId xmlns:a16="http://schemas.microsoft.com/office/drawing/2014/main" id="{88EA418F-0741-4A33-97FF-D9A36D9381FA}"/>
              </a:ext>
            </a:extLst>
          </p:cNvPr>
          <p:cNvSpPr txBox="1"/>
          <p:nvPr/>
        </p:nvSpPr>
        <p:spPr>
          <a:xfrm>
            <a:off x="409034" y="2395048"/>
            <a:ext cx="3740511" cy="584775"/>
          </a:xfrm>
          <a:prstGeom prst="rect">
            <a:avLst/>
          </a:prstGeom>
          <a:noFill/>
        </p:spPr>
        <p:txBody>
          <a:bodyPr wrap="none" rtlCol="0">
            <a:spAutoFit/>
          </a:bodyPr>
          <a:lstStyle/>
          <a:p>
            <a:r>
              <a:rPr lang="fr-FR" sz="3200" i="1" dirty="0">
                <a:solidFill>
                  <a:schemeClr val="bg1"/>
                </a:solidFill>
              </a:rPr>
              <a:t>Soutenance de Thèse</a:t>
            </a:r>
          </a:p>
        </p:txBody>
      </p:sp>
      <p:sp>
        <p:nvSpPr>
          <p:cNvPr id="11" name="TextBox 10">
            <a:extLst>
              <a:ext uri="{FF2B5EF4-FFF2-40B4-BE49-F238E27FC236}">
                <a16:creationId xmlns:a16="http://schemas.microsoft.com/office/drawing/2014/main" id="{A538228C-C345-4120-A76B-B9D022337817}"/>
              </a:ext>
            </a:extLst>
          </p:cNvPr>
          <p:cNvSpPr txBox="1"/>
          <p:nvPr/>
        </p:nvSpPr>
        <p:spPr>
          <a:xfrm>
            <a:off x="6004874" y="6123935"/>
            <a:ext cx="2730092" cy="338554"/>
          </a:xfrm>
          <a:prstGeom prst="rect">
            <a:avLst/>
          </a:prstGeom>
          <a:noFill/>
        </p:spPr>
        <p:txBody>
          <a:bodyPr wrap="square" rtlCol="0">
            <a:spAutoFit/>
          </a:bodyPr>
          <a:lstStyle/>
          <a:p>
            <a:pPr algn="r"/>
            <a:r>
              <a:rPr lang="fr-FR" sz="1600" dirty="0">
                <a:solidFill>
                  <a:schemeClr val="bg1"/>
                </a:solidFill>
              </a:rPr>
              <a:t>Florentin Thullier—2021-03-30</a:t>
            </a:r>
          </a:p>
        </p:txBody>
      </p:sp>
      <p:sp>
        <p:nvSpPr>
          <p:cNvPr id="10" name="TextBox 9">
            <a:extLst>
              <a:ext uri="{FF2B5EF4-FFF2-40B4-BE49-F238E27FC236}">
                <a16:creationId xmlns:a16="http://schemas.microsoft.com/office/drawing/2014/main" id="{626A9250-CF88-4A9F-AD29-D0D3CD3AA606}"/>
              </a:ext>
            </a:extLst>
          </p:cNvPr>
          <p:cNvSpPr txBox="1"/>
          <p:nvPr/>
        </p:nvSpPr>
        <p:spPr>
          <a:xfrm>
            <a:off x="409034" y="6000825"/>
            <a:ext cx="3267419" cy="584775"/>
          </a:xfrm>
          <a:prstGeom prst="rect">
            <a:avLst/>
          </a:prstGeom>
          <a:noFill/>
        </p:spPr>
        <p:txBody>
          <a:bodyPr wrap="square" rtlCol="0">
            <a:spAutoFit/>
          </a:bodyPr>
          <a:lstStyle/>
          <a:p>
            <a:r>
              <a:rPr lang="fr-FR" sz="1600" b="1" dirty="0">
                <a:solidFill>
                  <a:schemeClr val="bg1"/>
                </a:solidFill>
              </a:rPr>
              <a:t>Direction : </a:t>
            </a:r>
            <a:r>
              <a:rPr lang="fr-FR" sz="1600" dirty="0">
                <a:solidFill>
                  <a:schemeClr val="bg1"/>
                </a:solidFill>
              </a:rPr>
              <a:t>Dr Sébastien </a:t>
            </a:r>
            <a:r>
              <a:rPr lang="fr-FR" sz="1600" dirty="0" err="1">
                <a:solidFill>
                  <a:schemeClr val="bg1"/>
                </a:solidFill>
              </a:rPr>
              <a:t>Gaboury</a:t>
            </a:r>
            <a:endParaRPr lang="fr-FR" sz="1600" dirty="0">
              <a:solidFill>
                <a:schemeClr val="bg1"/>
              </a:solidFill>
            </a:endParaRPr>
          </a:p>
          <a:p>
            <a:r>
              <a:rPr lang="fr-FR" sz="1600" b="1" dirty="0">
                <a:solidFill>
                  <a:schemeClr val="bg1"/>
                </a:solidFill>
              </a:rPr>
              <a:t>Codirection : </a:t>
            </a:r>
            <a:r>
              <a:rPr lang="fr-FR" sz="1600" dirty="0">
                <a:solidFill>
                  <a:schemeClr val="bg1"/>
                </a:solidFill>
              </a:rPr>
              <a:t>Dr Sylvain </a:t>
            </a:r>
            <a:r>
              <a:rPr lang="fr-FR" sz="1600" dirty="0" err="1">
                <a:solidFill>
                  <a:schemeClr val="bg1"/>
                </a:solidFill>
              </a:rPr>
              <a:t>Hallé</a:t>
            </a:r>
            <a:endParaRPr lang="fr-FR" sz="1600" dirty="0">
              <a:solidFill>
                <a:schemeClr val="bg1"/>
              </a:solidFill>
            </a:endParaRPr>
          </a:p>
        </p:txBody>
      </p:sp>
      <p:cxnSp>
        <p:nvCxnSpPr>
          <p:cNvPr id="3" name="Straight Connector 2">
            <a:extLst>
              <a:ext uri="{FF2B5EF4-FFF2-40B4-BE49-F238E27FC236}">
                <a16:creationId xmlns:a16="http://schemas.microsoft.com/office/drawing/2014/main" id="{E4894571-D53B-47CD-9BA5-6B63F505E869}"/>
              </a:ext>
            </a:extLst>
          </p:cNvPr>
          <p:cNvCxnSpPr>
            <a:cxnSpLocks/>
          </p:cNvCxnSpPr>
          <p:nvPr/>
        </p:nvCxnSpPr>
        <p:spPr>
          <a:xfrm>
            <a:off x="510120" y="3046370"/>
            <a:ext cx="424098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32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457AB46-53B4-4B9E-939D-9D80B4EA8C28}"/>
              </a:ext>
            </a:extLst>
          </p:cNvPr>
          <p:cNvSpPr txBox="1"/>
          <p:nvPr/>
        </p:nvSpPr>
        <p:spPr>
          <a:xfrm>
            <a:off x="1009193" y="1767115"/>
            <a:ext cx="7064562" cy="2862322"/>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sont divisées en trois types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basiques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instrumentalisées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nécessitent une planification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renforcées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requièrent un apprentissage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et al., 1998)</a:t>
            </a:r>
          </a:p>
        </p:txBody>
      </p:sp>
      <p:sp>
        <p:nvSpPr>
          <p:cNvPr id="10" name="TextBox 9">
            <a:extLst>
              <a:ext uri="{FF2B5EF4-FFF2-40B4-BE49-F238E27FC236}">
                <a16:creationId xmlns:a16="http://schemas.microsoft.com/office/drawing/2014/main" id="{075C06DE-C099-490A-AD75-0425191F3B6D}"/>
              </a:ext>
            </a:extLst>
          </p:cNvPr>
          <p:cNvSpPr txBox="1"/>
          <p:nvPr/>
        </p:nvSpPr>
        <p:spPr>
          <a:xfrm>
            <a:off x="421263" y="5084926"/>
            <a:ext cx="8301470" cy="1154675"/>
          </a:xfrm>
          <a:prstGeom prst="rect">
            <a:avLst/>
          </a:prstGeom>
          <a:noFill/>
        </p:spPr>
        <p:txBody>
          <a:bodyPr wrap="square" rtlCol="0">
            <a:spAutoFit/>
          </a:bodyPr>
          <a:lstStyle/>
          <a:p>
            <a:pPr algn="just">
              <a:lnSpc>
                <a:spcPct val="150000"/>
              </a:lnSpc>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il est donc question de déduire une suite d’actions dans l’espace et le temps déterminée et exécutée par une entité, qu’un observateur va alors chercher à reconnaître</a:t>
            </a:r>
            <a:endParaRPr lang="fr-FR" sz="1600" b="1" dirty="0">
              <a:solidFill>
                <a:srgbClr val="2F71D1"/>
              </a:solidFill>
              <a:latin typeface="Helvetica" panose="020B0604020202020204" pitchFamily="34" charset="0"/>
              <a:cs typeface="Helvetica" panose="020B0604020202020204" pitchFamily="34" charset="0"/>
            </a:endParaRPr>
          </a:p>
        </p:txBody>
      </p:sp>
      <p:sp>
        <p:nvSpPr>
          <p:cNvPr id="15" name="ZoneTexte 2">
            <a:extLst>
              <a:ext uri="{FF2B5EF4-FFF2-40B4-BE49-F238E27FC236}">
                <a16:creationId xmlns:a16="http://schemas.microsoft.com/office/drawing/2014/main" id="{8F7F9043-A220-401F-8315-671017FEE4D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42747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communication : </a:t>
            </a:r>
          </a:p>
        </p:txBody>
      </p:sp>
      <p:pic>
        <p:nvPicPr>
          <p:cNvPr id="6146" name="Picture 2" descr="../_images/gatt_client_server.png">
            <a:extLst>
              <a:ext uri="{FF2B5EF4-FFF2-40B4-BE49-F238E27FC236}">
                <a16:creationId xmlns:a16="http://schemas.microsoft.com/office/drawing/2014/main" id="{C44EF552-B973-4DE5-AB95-C4D80E10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32" y="3184767"/>
            <a:ext cx="4655975" cy="34661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controllers_GattStructure.png">
            <a:extLst>
              <a:ext uri="{FF2B5EF4-FFF2-40B4-BE49-F238E27FC236}">
                <a16:creationId xmlns:a16="http://schemas.microsoft.com/office/drawing/2014/main" id="{0829B343-DE76-4061-92F1-33306370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11" y="3429000"/>
            <a:ext cx="2309008" cy="28344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ACCE77F-A31F-49B1-8D18-CB8AAF2B865F}"/>
              </a:ext>
            </a:extLst>
          </p:cNvPr>
          <p:cNvCxnSpPr/>
          <p:nvPr/>
        </p:nvCxnSpPr>
        <p:spPr>
          <a:xfrm>
            <a:off x="7875037" y="4189445"/>
            <a:ext cx="569167"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7540D-28FA-4CB6-A210-E179223AFBCA}"/>
              </a:ext>
            </a:extLst>
          </p:cNvPr>
          <p:cNvCxnSpPr>
            <a:cxnSpLocks/>
          </p:cNvCxnSpPr>
          <p:nvPr/>
        </p:nvCxnSpPr>
        <p:spPr>
          <a:xfrm flipV="1">
            <a:off x="8444204" y="3200007"/>
            <a:ext cx="0" cy="1004678"/>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84C502-3C7B-44F1-88EF-CDDC3D2668FA}"/>
              </a:ext>
            </a:extLst>
          </p:cNvPr>
          <p:cNvSpPr txBox="1"/>
          <p:nvPr/>
        </p:nvSpPr>
        <p:spPr>
          <a:xfrm>
            <a:off x="7407005" y="2199451"/>
            <a:ext cx="1661228" cy="954107"/>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true</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34</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“text”</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2, 3]</a:t>
            </a:r>
            <a:endPar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12" name="Picture 11">
            <a:extLst>
              <a:ext uri="{FF2B5EF4-FFF2-40B4-BE49-F238E27FC236}">
                <a16:creationId xmlns:a16="http://schemas.microsoft.com/office/drawing/2014/main" id="{187624F8-564F-499E-AE5D-00A2B28C1B35}"/>
              </a:ext>
            </a:extLst>
          </p:cNvPr>
          <p:cNvPicPr>
            <a:picLocks noChangeAspect="1"/>
          </p:cNvPicPr>
          <p:nvPr/>
        </p:nvPicPr>
        <p:blipFill>
          <a:blip r:embed="rId5"/>
          <a:stretch>
            <a:fillRect/>
          </a:stretch>
        </p:blipFill>
        <p:spPr>
          <a:xfrm>
            <a:off x="6646451" y="6197702"/>
            <a:ext cx="873328" cy="245250"/>
          </a:xfrm>
          <a:prstGeom prst="rect">
            <a:avLst/>
          </a:prstGeom>
        </p:spPr>
      </p:pic>
      <p:pic>
        <p:nvPicPr>
          <p:cNvPr id="13" name="Picture 12">
            <a:extLst>
              <a:ext uri="{FF2B5EF4-FFF2-40B4-BE49-F238E27FC236}">
                <a16:creationId xmlns:a16="http://schemas.microsoft.com/office/drawing/2014/main" id="{D2FCA476-E021-415F-813F-B92849EFB8B5}"/>
              </a:ext>
            </a:extLst>
          </p:cNvPr>
          <p:cNvPicPr>
            <a:picLocks noChangeAspect="1"/>
          </p:cNvPicPr>
          <p:nvPr/>
        </p:nvPicPr>
        <p:blipFill>
          <a:blip r:embed="rId5"/>
          <a:stretch>
            <a:fillRect/>
          </a:stretch>
        </p:blipFill>
        <p:spPr>
          <a:xfrm>
            <a:off x="3557811" y="5929961"/>
            <a:ext cx="873328" cy="245250"/>
          </a:xfrm>
          <a:prstGeom prst="rect">
            <a:avLst/>
          </a:prstGeom>
        </p:spPr>
      </p:pic>
      <p:cxnSp>
        <p:nvCxnSpPr>
          <p:cNvPr id="3" name="Straight Arrow Connector 2">
            <a:extLst>
              <a:ext uri="{FF2B5EF4-FFF2-40B4-BE49-F238E27FC236}">
                <a16:creationId xmlns:a16="http://schemas.microsoft.com/office/drawing/2014/main" id="{7E8C9C16-136E-456F-A449-F9F62FB8EA83}"/>
              </a:ext>
            </a:extLst>
          </p:cNvPr>
          <p:cNvCxnSpPr>
            <a:cxnSpLocks/>
          </p:cNvCxnSpPr>
          <p:nvPr/>
        </p:nvCxnSpPr>
        <p:spPr>
          <a:xfrm flipH="1">
            <a:off x="4295275" y="3537284"/>
            <a:ext cx="1720514" cy="26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62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662027"/>
            <a:ext cx="7331239" cy="448436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(1/2)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SOAP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protocole d’échange d’informations structuré qui repose sur XML</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au dessus HTTP</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flexible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lourd à mettre en place</a:t>
            </a:r>
          </a:p>
          <a:p>
            <a:pPr marL="1657350" lvl="3"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l’architecture REST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indépendance vis-à-vis des protocoles sous-jacents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seule contrainte : un schéma d’URI</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sans-état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flexibilité du format des ressources (XML, JSON, HTML, </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entraîner une surcharge réseau</a:t>
            </a:r>
          </a:p>
        </p:txBody>
      </p:sp>
    </p:spTree>
    <p:extLst>
      <p:ext uri="{BB962C8B-B14F-4D97-AF65-F5344CB8AC3E}">
        <p14:creationId xmlns:p14="http://schemas.microsoft.com/office/powerpoint/2010/main" val="2823391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135858" y="2316946"/>
            <a:ext cx="6872283" cy="2129878"/>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CoAP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conçu pour répondre aux besoins des dispositifs à faibles ressources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basé sur UDP (c’est sa seule contrainte)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multicast</a:t>
            </a:r>
          </a:p>
        </p:txBody>
      </p:sp>
    </p:spTree>
    <p:extLst>
      <p:ext uri="{BB962C8B-B14F-4D97-AF65-F5344CB8AC3E}">
        <p14:creationId xmlns:p14="http://schemas.microsoft.com/office/powerpoint/2010/main" val="3671180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604773" y="1897901"/>
            <a:ext cx="7873402"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deux premières contributions de cette thèse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travaux publiés à la conférence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Ubiquitous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Intelligence and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Computing</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(UIC) en 2017 et en 2018</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2017 : présentation de la solution proposée, du protocole expérimental et de l’analyse des résultats préliminaires obtenus</a:t>
            </a:r>
          </a:p>
          <a:p>
            <a:pPr lvl="1">
              <a:lnSpc>
                <a:spcPct val="150000"/>
              </a:lnSpc>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2018 : présentation de l’analyse des résultats consolidés ainsi que de résultats complémentaires comparés à un téléphone</a:t>
            </a:r>
          </a:p>
        </p:txBody>
      </p:sp>
    </p:spTree>
    <p:extLst>
      <p:ext uri="{BB962C8B-B14F-4D97-AF65-F5344CB8AC3E}">
        <p14:creationId xmlns:p14="http://schemas.microsoft.com/office/powerpoint/2010/main" val="3586396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585801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a:t>
            </a: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Vail and Veloso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quadripède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arbre de décision C4.5 </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84.9% (validation croisée en 10-plis)</a:t>
            </a:r>
          </a:p>
          <a:p>
            <a:pPr marL="742950" lvl="1" indent="-285750">
              <a:lnSpc>
                <a:spcPct val="150000"/>
              </a:lnSpc>
              <a:buFont typeface="Wingdings" panose="05000000000000000000" pitchFamily="2" charset="2"/>
              <a:buChar char="à"/>
            </a:pPr>
            <a:r>
              <a:rPr lang="fr-CA"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(DFT)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ANN par axe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de 82%</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673006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461151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Weiss </a:t>
            </a:r>
            <a:r>
              <a:rPr lang="en-US" i="1" dirty="0">
                <a:solidFill>
                  <a:schemeClr val="tx1">
                    <a:lumMod val="65000"/>
                    <a:lumOff val="35000"/>
                  </a:schemeClr>
                </a:solidFill>
                <a:latin typeface="Helvetica" panose="020B0604020202020204" pitchFamily="34" charset="0"/>
                <a:cs typeface="Helvetica" panose="020B0604020202020204" pitchFamily="34" charset="0"/>
              </a:rPr>
              <a:t>et. al</a:t>
            </a:r>
            <a:r>
              <a:rPr lang="en-US" dirty="0">
                <a:solidFill>
                  <a:schemeClr val="tx1">
                    <a:lumMod val="65000"/>
                    <a:lumOff val="35000"/>
                  </a:schemeClr>
                </a:solidFill>
                <a:latin typeface="Helvetica" panose="020B0604020202020204" pitchFamily="34" charset="0"/>
                <a:cs typeface="Helvetica" panose="020B0604020202020204" pitchFamily="34" charset="0"/>
              </a:rPr>
              <a:t>.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comparaison entre plusieurs algorithmes d’apprentissage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77% avec SVM</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405904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nvGraphicFramePr>
        <p:xfrm>
          <a:off x="1408417" y="1952473"/>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2" name="Object 1">
                        <a:extLst>
                          <a:ext uri="{FF2B5EF4-FFF2-40B4-BE49-F238E27FC236}">
                            <a16:creationId xmlns:a16="http://schemas.microsoft.com/office/drawing/2014/main" id="{74A554AF-A73A-4ACF-9329-72356C813D12}"/>
                          </a:ext>
                        </a:extLst>
                      </p:cNvPr>
                      <p:cNvPicPr/>
                      <p:nvPr/>
                    </p:nvPicPr>
                    <p:blipFill>
                      <a:blip r:embed="rId4"/>
                      <a:stretch>
                        <a:fillRect/>
                      </a:stretch>
                    </p:blipFill>
                    <p:spPr>
                      <a:xfrm>
                        <a:off x="1408417" y="1952473"/>
                        <a:ext cx="6327166" cy="205567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07BDF12-5069-48AA-96D1-3270D23B7342}"/>
              </a:ext>
            </a:extLst>
          </p:cNvPr>
          <p:cNvSpPr txBox="1"/>
          <p:nvPr/>
        </p:nvSpPr>
        <p:spPr>
          <a:xfrm>
            <a:off x="588723" y="4007971"/>
            <a:ext cx="3983277" cy="1754326"/>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Arduino 101</a:t>
            </a:r>
          </a:p>
          <a:p>
            <a:pPr lvl="1">
              <a:lnSpc>
                <a:spcPct val="150000"/>
              </a:lnSpc>
            </a:pPr>
            <a:endParaRPr lang="fr-FR"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6 axes (v1)</a:t>
            </a: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 BLE </a:t>
            </a:r>
          </a:p>
        </p:txBody>
      </p:sp>
      <p:sp>
        <p:nvSpPr>
          <p:cNvPr id="9" name="TextBox 8">
            <a:extLst>
              <a:ext uri="{FF2B5EF4-FFF2-40B4-BE49-F238E27FC236}">
                <a16:creationId xmlns:a16="http://schemas.microsoft.com/office/drawing/2014/main" id="{C909A128-5C46-4EB4-A8DB-0447BA77ED1D}"/>
              </a:ext>
            </a:extLst>
          </p:cNvPr>
          <p:cNvSpPr txBox="1"/>
          <p:nvPr/>
        </p:nvSpPr>
        <p:spPr>
          <a:xfrm>
            <a:off x="4259484" y="4003251"/>
            <a:ext cx="3983277" cy="2280111"/>
          </a:xfrm>
          <a:prstGeom prst="rect">
            <a:avLst/>
          </a:prstGeom>
          <a:noFill/>
        </p:spPr>
        <p:txBody>
          <a:bodyPr wrap="square" rtlCol="0">
            <a:spAutoFit/>
          </a:bodyPr>
          <a:lstStyle/>
          <a:p>
            <a:pPr lvl="1" algn="ct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Extension de prototypage</a:t>
            </a:r>
          </a:p>
          <a:p>
            <a:pPr lvl="1">
              <a:lnSpc>
                <a:spcPct val="150000"/>
              </a:lnSpc>
            </a:pPr>
            <a:endParaRPr lang="fr-FR" sz="1100"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carte micro SD</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LSM9DS1 : IMU 9 axes (v2)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Angles d’Euler</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075896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B484B979-A221-45F3-9F08-D83CB4D8A9D8}"/>
              </a:ext>
            </a:extLst>
          </p:cNvPr>
          <p:cNvGraphicFramePr>
            <a:graphicFrameLocks noChangeAspect="1"/>
          </p:cNvGraphicFramePr>
          <p:nvPr>
            <p:extLst>
              <p:ext uri="{D42A27DB-BD31-4B8C-83A1-F6EECF244321}">
                <p14:modId xmlns:p14="http://schemas.microsoft.com/office/powerpoint/2010/main" val="1547915897"/>
              </p:ext>
            </p:extLst>
          </p:nvPr>
        </p:nvGraphicFramePr>
        <p:xfrm>
          <a:off x="390739" y="2228177"/>
          <a:ext cx="4452229" cy="2732510"/>
        </p:xfrm>
        <a:graphic>
          <a:graphicData uri="http://schemas.openxmlformats.org/presentationml/2006/ole">
            <mc:AlternateContent xmlns:mc="http://schemas.openxmlformats.org/markup-compatibility/2006">
              <mc:Choice xmlns:v="urn:schemas-microsoft-com:vml" Requires="v">
                <p:oleObj name="Acrobat Document" r:id="rId3" imgW="3489606" imgH="2140975" progId="AcroExch.Document.DC">
                  <p:embed/>
                </p:oleObj>
              </mc:Choice>
              <mc:Fallback>
                <p:oleObj name="Acrobat Document" r:id="rId3" imgW="3489606" imgH="2140975" progId="AcroExch.Document.DC">
                  <p:embed/>
                  <p:pic>
                    <p:nvPicPr>
                      <p:cNvPr id="0" name=""/>
                      <p:cNvPicPr/>
                      <p:nvPr/>
                    </p:nvPicPr>
                    <p:blipFill>
                      <a:blip r:embed="rId4"/>
                      <a:stretch>
                        <a:fillRect/>
                      </a:stretch>
                    </p:blipFill>
                    <p:spPr>
                      <a:xfrm>
                        <a:off x="390739" y="2228177"/>
                        <a:ext cx="4452229" cy="273251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A03B270-0A79-4E3D-9ECF-2155C43CF23A}"/>
              </a:ext>
            </a:extLst>
          </p:cNvPr>
          <p:cNvGraphicFramePr>
            <a:graphicFrameLocks noChangeAspect="1"/>
          </p:cNvGraphicFramePr>
          <p:nvPr>
            <p:extLst>
              <p:ext uri="{D42A27DB-BD31-4B8C-83A1-F6EECF244321}">
                <p14:modId xmlns:p14="http://schemas.microsoft.com/office/powerpoint/2010/main" val="3012446791"/>
              </p:ext>
            </p:extLst>
          </p:nvPr>
        </p:nvGraphicFramePr>
        <p:xfrm>
          <a:off x="5504658" y="2207657"/>
          <a:ext cx="3187551" cy="2803830"/>
        </p:xfrm>
        <a:graphic>
          <a:graphicData uri="http://schemas.openxmlformats.org/presentationml/2006/ole">
            <mc:AlternateContent xmlns:mc="http://schemas.openxmlformats.org/markup-compatibility/2006">
              <mc:Choice xmlns:v="urn:schemas-microsoft-com:vml" Requires="v">
                <p:oleObj name="Acrobat Document" r:id="rId5" imgW="4167963" imgH="3664944" progId="AcroExch.Document.DC">
                  <p:embed/>
                </p:oleObj>
              </mc:Choice>
              <mc:Fallback>
                <p:oleObj name="Acrobat Document" r:id="rId5" imgW="4167963" imgH="3664944" progId="AcroExch.Document.DC">
                  <p:embed/>
                  <p:pic>
                    <p:nvPicPr>
                      <p:cNvPr id="0" name=""/>
                      <p:cNvPicPr/>
                      <p:nvPr/>
                    </p:nvPicPr>
                    <p:blipFill>
                      <a:blip r:embed="rId6"/>
                      <a:stretch>
                        <a:fillRect/>
                      </a:stretch>
                    </p:blipFill>
                    <p:spPr>
                      <a:xfrm>
                        <a:off x="5504658" y="2207657"/>
                        <a:ext cx="3187551" cy="280383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4C68B82-9BAF-4994-A38A-7945B42860B1}"/>
              </a:ext>
            </a:extLst>
          </p:cNvPr>
          <p:cNvSpPr/>
          <p:nvPr/>
        </p:nvSpPr>
        <p:spPr>
          <a:xfrm>
            <a:off x="5566410" y="3166348"/>
            <a:ext cx="613410" cy="169277"/>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D54EE-3B6A-41AB-A586-ED3645F9AC94}"/>
              </a:ext>
            </a:extLst>
          </p:cNvPr>
          <p:cNvSpPr txBox="1"/>
          <p:nvPr/>
        </p:nvSpPr>
        <p:spPr>
          <a:xfrm>
            <a:off x="5489418" y="3166348"/>
            <a:ext cx="823752" cy="169277"/>
          </a:xfrm>
          <a:prstGeom prst="rect">
            <a:avLst/>
          </a:prstGeom>
          <a:noFill/>
        </p:spPr>
        <p:txBody>
          <a:bodyPr wrap="square" rtlCol="0">
            <a:spAutoFit/>
          </a:bodyPr>
          <a:lstStyle/>
          <a:p>
            <a:r>
              <a:rPr lang="en-US" sz="500" b="1" dirty="0">
                <a:solidFill>
                  <a:srgbClr val="969495"/>
                </a:solidFill>
                <a:latin typeface="Roboto Mono for Powerline" pitchFamily="2" charset="0"/>
                <a:ea typeface="Roboto Mono for Powerline" pitchFamily="2" charset="0"/>
              </a:rPr>
              <a:t>WEARABLE DEVICE</a:t>
            </a:r>
          </a:p>
        </p:txBody>
      </p:sp>
      <p:sp>
        <p:nvSpPr>
          <p:cNvPr id="12" name="TextBox 11">
            <a:extLst>
              <a:ext uri="{FF2B5EF4-FFF2-40B4-BE49-F238E27FC236}">
                <a16:creationId xmlns:a16="http://schemas.microsoft.com/office/drawing/2014/main" id="{1ABA083F-CB5C-4E56-B866-CD14252D3735}"/>
              </a:ext>
            </a:extLst>
          </p:cNvPr>
          <p:cNvSpPr txBox="1"/>
          <p:nvPr/>
        </p:nvSpPr>
        <p:spPr>
          <a:xfrm>
            <a:off x="390739" y="5420817"/>
            <a:ext cx="3983277" cy="369332"/>
          </a:xfrm>
          <a:prstGeom prst="rect">
            <a:avLst/>
          </a:prstGeom>
          <a:noFill/>
        </p:spPr>
        <p:txBody>
          <a:bodyPr wrap="square" rtlCol="0">
            <a:spAutoFit/>
          </a:bodyPr>
          <a:lstStyle/>
          <a:p>
            <a:pPr lvl="1" algn="ct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firmware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du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a:t>
            </a: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A3AE7D9E-E10E-410A-B703-6C4E460F0B4A}"/>
              </a:ext>
            </a:extLst>
          </p:cNvPr>
          <p:cNvSpPr txBox="1"/>
          <p:nvPr/>
        </p:nvSpPr>
        <p:spPr>
          <a:xfrm>
            <a:off x="4942419" y="5165740"/>
            <a:ext cx="3983277" cy="646331"/>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application mobile pour piloter l’enregistrement des données</a:t>
            </a:r>
          </a:p>
        </p:txBody>
      </p:sp>
    </p:spTree>
    <p:extLst>
      <p:ext uri="{BB962C8B-B14F-4D97-AF65-F5344CB8AC3E}">
        <p14:creationId xmlns:p14="http://schemas.microsoft.com/office/powerpoint/2010/main" val="3651378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7" name="Picture 6" descr="Chart&#10;&#10;Description automatically generated">
            <a:extLst>
              <a:ext uri="{FF2B5EF4-FFF2-40B4-BE49-F238E27FC236}">
                <a16:creationId xmlns:a16="http://schemas.microsoft.com/office/drawing/2014/main" id="{257EBB47-0EAD-43AB-82F6-20057C5D1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77" y="3429000"/>
            <a:ext cx="7039516" cy="1324235"/>
          </a:xfrm>
          <a:prstGeom prst="rect">
            <a:avLst/>
          </a:prstGeom>
        </p:spPr>
      </p:pic>
      <p:cxnSp>
        <p:nvCxnSpPr>
          <p:cNvPr id="15" name="Straight Arrow Connector 14">
            <a:extLst>
              <a:ext uri="{FF2B5EF4-FFF2-40B4-BE49-F238E27FC236}">
                <a16:creationId xmlns:a16="http://schemas.microsoft.com/office/drawing/2014/main" id="{47ADF0F7-F8FC-474E-87EC-9E0B3DCBD2FF}"/>
              </a:ext>
            </a:extLst>
          </p:cNvPr>
          <p:cNvCxnSpPr>
            <a:cxnSpLocks/>
          </p:cNvCxnSpPr>
          <p:nvPr/>
        </p:nvCxnSpPr>
        <p:spPr>
          <a:xfrm>
            <a:off x="501015" y="4935855"/>
            <a:ext cx="8132008"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BA11E-DAA4-4188-A583-74103F157F55}"/>
              </a:ext>
            </a:extLst>
          </p:cNvPr>
          <p:cNvCxnSpPr>
            <a:cxnSpLocks/>
          </p:cNvCxnSpPr>
          <p:nvPr/>
        </p:nvCxnSpPr>
        <p:spPr>
          <a:xfrm flipV="1">
            <a:off x="510977" y="3070860"/>
            <a:ext cx="0" cy="186690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5BA5F1-EEAF-415B-A676-053520FC281D}"/>
              </a:ext>
            </a:extLst>
          </p:cNvPr>
          <p:cNvSpPr txBox="1"/>
          <p:nvPr/>
        </p:nvSpPr>
        <p:spPr>
          <a:xfrm>
            <a:off x="2280499" y="2141268"/>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accéléromètre axe x</a:t>
            </a:r>
          </a:p>
        </p:txBody>
      </p:sp>
      <p:sp>
        <p:nvSpPr>
          <p:cNvPr id="27" name="TextBox 26">
            <a:extLst>
              <a:ext uri="{FF2B5EF4-FFF2-40B4-BE49-F238E27FC236}">
                <a16:creationId xmlns:a16="http://schemas.microsoft.com/office/drawing/2014/main" id="{602E86B2-87CE-4487-BD03-4B074FE69B44}"/>
              </a:ext>
            </a:extLst>
          </p:cNvPr>
          <p:cNvSpPr txBox="1"/>
          <p:nvPr/>
        </p:nvSpPr>
        <p:spPr>
          <a:xfrm>
            <a:off x="7766685" y="5069436"/>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(s)</a:t>
            </a:r>
          </a:p>
        </p:txBody>
      </p:sp>
      <p:sp>
        <p:nvSpPr>
          <p:cNvPr id="28" name="TextBox 27">
            <a:extLst>
              <a:ext uri="{FF2B5EF4-FFF2-40B4-BE49-F238E27FC236}">
                <a16:creationId xmlns:a16="http://schemas.microsoft.com/office/drawing/2014/main" id="{1EE81C60-2E7F-45E1-9659-E0E061920A4E}"/>
              </a:ext>
            </a:extLst>
          </p:cNvPr>
          <p:cNvSpPr txBox="1"/>
          <p:nvPr/>
        </p:nvSpPr>
        <p:spPr>
          <a:xfrm>
            <a:off x="-247650" y="277623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 (m/s</a:t>
            </a:r>
            <a:r>
              <a:rPr lang="fr-FR" sz="1100" b="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
        <p:nvSpPr>
          <p:cNvPr id="29" name="TextBox 28">
            <a:extLst>
              <a:ext uri="{FF2B5EF4-FFF2-40B4-BE49-F238E27FC236}">
                <a16:creationId xmlns:a16="http://schemas.microsoft.com/office/drawing/2014/main" id="{B1D65F78-DC91-4A60-89C8-6A8E5B5FEB42}"/>
              </a:ext>
            </a:extLst>
          </p:cNvPr>
          <p:cNvSpPr txBox="1"/>
          <p:nvPr/>
        </p:nvSpPr>
        <p:spPr>
          <a:xfrm>
            <a:off x="-166370" y="484976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0</a:t>
            </a:r>
          </a:p>
        </p:txBody>
      </p:sp>
      <p:cxnSp>
        <p:nvCxnSpPr>
          <p:cNvPr id="32" name="Straight Connector 31">
            <a:extLst>
              <a:ext uri="{FF2B5EF4-FFF2-40B4-BE49-F238E27FC236}">
                <a16:creationId xmlns:a16="http://schemas.microsoft.com/office/drawing/2014/main" id="{C7B39928-FE6B-47F6-89B6-CD5B411B4CF7}"/>
              </a:ext>
            </a:extLst>
          </p:cNvPr>
          <p:cNvCxnSpPr>
            <a:cxnSpLocks/>
          </p:cNvCxnSpPr>
          <p:nvPr/>
        </p:nvCxnSpPr>
        <p:spPr>
          <a:xfrm>
            <a:off x="7552931" y="3938016"/>
            <a:ext cx="0" cy="154228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27D36F-31FA-4E8E-9239-340B702E1DA2}"/>
              </a:ext>
            </a:extLst>
          </p:cNvPr>
          <p:cNvSpPr txBox="1"/>
          <p:nvPr/>
        </p:nvSpPr>
        <p:spPr>
          <a:xfrm>
            <a:off x="2363470" y="5349499"/>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endPar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cxnSp>
        <p:nvCxnSpPr>
          <p:cNvPr id="35" name="Straight Connector 34">
            <a:extLst>
              <a:ext uri="{FF2B5EF4-FFF2-40B4-BE49-F238E27FC236}">
                <a16:creationId xmlns:a16="http://schemas.microsoft.com/office/drawing/2014/main" id="{E61247EC-E9F8-4631-9624-B16D4A63DFB6}"/>
              </a:ext>
            </a:extLst>
          </p:cNvPr>
          <p:cNvCxnSpPr>
            <a:cxnSpLocks/>
          </p:cNvCxnSpPr>
          <p:nvPr/>
        </p:nvCxnSpPr>
        <p:spPr>
          <a:xfrm>
            <a:off x="510976" y="4277731"/>
            <a:ext cx="0" cy="1202573"/>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0981AF6-F686-4CBB-A297-40F407A4ABA0}"/>
              </a:ext>
            </a:extLst>
          </p:cNvPr>
          <p:cNvCxnSpPr>
            <a:cxnSpLocks/>
          </p:cNvCxnSpPr>
          <p:nvPr/>
        </p:nvCxnSpPr>
        <p:spPr>
          <a:xfrm>
            <a:off x="510976" y="5331046"/>
            <a:ext cx="7039517" cy="0"/>
          </a:xfrm>
          <a:prstGeom prst="straightConnector1">
            <a:avLst/>
          </a:prstGeom>
          <a:ln w="19050">
            <a:solidFill>
              <a:schemeClr val="tx1">
                <a:lumMod val="65000"/>
                <a:lumOff val="3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9B7CE3-787A-4B62-B1E0-E2BC40F9305A}"/>
              </a:ext>
            </a:extLst>
          </p:cNvPr>
          <p:cNvSpPr/>
          <p:nvPr/>
        </p:nvSpPr>
        <p:spPr>
          <a:xfrm>
            <a:off x="6373246"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C6A80321-8747-4C9C-9DD4-CCCEABB0A637}"/>
              </a:ext>
            </a:extLst>
          </p:cNvPr>
          <p:cNvSpPr/>
          <p:nvPr/>
        </p:nvSpPr>
        <p:spPr>
          <a:xfrm>
            <a:off x="510975"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8ADE76CF-48D8-4EAB-8E4B-CEF1182CEDE3}"/>
              </a:ext>
            </a:extLst>
          </p:cNvPr>
          <p:cNvSpPr/>
          <p:nvPr/>
        </p:nvSpPr>
        <p:spPr>
          <a:xfrm>
            <a:off x="1683431"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003D2770-4D42-4039-AEA8-9551A8D04CD8}"/>
              </a:ext>
            </a:extLst>
          </p:cNvPr>
          <p:cNvSpPr/>
          <p:nvPr/>
        </p:nvSpPr>
        <p:spPr>
          <a:xfrm>
            <a:off x="2855884" y="338330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C9B1EA65-C92C-4A5C-9F61-CF59D4C91E77}"/>
              </a:ext>
            </a:extLst>
          </p:cNvPr>
          <p:cNvSpPr/>
          <p:nvPr/>
        </p:nvSpPr>
        <p:spPr>
          <a:xfrm>
            <a:off x="4028340" y="338485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AD4DBA01-E2CA-44B5-879C-A085D7E024ED}"/>
              </a:ext>
            </a:extLst>
          </p:cNvPr>
          <p:cNvSpPr/>
          <p:nvPr/>
        </p:nvSpPr>
        <p:spPr>
          <a:xfrm>
            <a:off x="5200793"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Straight Arrow Connector 52">
            <a:extLst>
              <a:ext uri="{FF2B5EF4-FFF2-40B4-BE49-F238E27FC236}">
                <a16:creationId xmlns:a16="http://schemas.microsoft.com/office/drawing/2014/main" id="{4916A0F6-8536-4B56-B41C-D3A83EE95E00}"/>
              </a:ext>
            </a:extLst>
          </p:cNvPr>
          <p:cNvCxnSpPr/>
          <p:nvPr/>
        </p:nvCxnSpPr>
        <p:spPr>
          <a:xfrm>
            <a:off x="1683431" y="3279648"/>
            <a:ext cx="1172453" cy="0"/>
          </a:xfrm>
          <a:prstGeom prst="straightConnector1">
            <a:avLst/>
          </a:prstGeom>
          <a:ln w="1905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9FF5621-2359-4EE0-9DDA-466DCE6DD077}"/>
              </a:ext>
            </a:extLst>
          </p:cNvPr>
          <p:cNvSpPr txBox="1"/>
          <p:nvPr/>
        </p:nvSpPr>
        <p:spPr>
          <a:xfrm>
            <a:off x="691038" y="2842982"/>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p>
        </p:txBody>
      </p:sp>
    </p:spTree>
    <p:extLst>
      <p:ext uri="{BB962C8B-B14F-4D97-AF65-F5344CB8AC3E}">
        <p14:creationId xmlns:p14="http://schemas.microsoft.com/office/powerpoint/2010/main" val="38195285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28807"/>
                <a:ext cx="4597821" cy="539346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forêt d’arbres décisionnels</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d’arbres dans la forêt</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plus haut est le mieux, mais augmente le temps de calcul</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caractéristiques à considérer pour la division des nœuds de l’arbre</a:t>
                </a:r>
              </a:p>
              <a:p>
                <a:pPr marL="1200150" lvl="2" indent="-285750">
                  <a:lnSpc>
                    <a:spcPct val="150000"/>
                  </a:lnSpc>
                  <a:buFont typeface="Wingdings" panose="05000000000000000000" pitchFamily="2" charset="2"/>
                  <a:buChar char="à"/>
                </a:pPr>
                <a14:m>
                  <m:oMath xmlns:m="http://schemas.openxmlformats.org/officeDocument/2006/math">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2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𝐶</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fonction pour mesurer la qualité de la division</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coefficient de Gini</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l’évaluation du gain en information basé sur l’entropie de Shannon</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28807"/>
                <a:ext cx="4597821" cy="5393464"/>
              </a:xfrm>
              <a:prstGeom prst="rect">
                <a:avLst/>
              </a:prstGeom>
              <a:blipFill>
                <a:blip r:embed="rId3"/>
                <a:stretch>
                  <a:fillRect l="-795" r="-1325"/>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A48A891F-BB2E-4E79-B5E3-A4D7629BB6C6}"/>
              </a:ext>
            </a:extLst>
          </p:cNvPr>
          <p:cNvGraphicFramePr>
            <a:graphicFrameLocks noChangeAspect="1"/>
          </p:cNvGraphicFramePr>
          <p:nvPr>
            <p:extLst>
              <p:ext uri="{D42A27DB-BD31-4B8C-83A1-F6EECF244321}">
                <p14:modId xmlns:p14="http://schemas.microsoft.com/office/powerpoint/2010/main" val="1662238651"/>
              </p:ext>
            </p:extLst>
          </p:nvPr>
        </p:nvGraphicFramePr>
        <p:xfrm>
          <a:off x="5033339" y="2558303"/>
          <a:ext cx="3658870" cy="3378135"/>
        </p:xfrm>
        <a:graphic>
          <a:graphicData uri="http://schemas.openxmlformats.org/presentationml/2006/ole">
            <mc:AlternateContent xmlns:mc="http://schemas.openxmlformats.org/markup-compatibility/2006">
              <mc:Choice xmlns:v="urn:schemas-microsoft-com:vml" Requires="v">
                <p:oleObj name="Acrobat Document" r:id="rId4" imgW="4366154" imgH="4030798" progId="AcroExch.Document.DC">
                  <p:embed/>
                </p:oleObj>
              </mc:Choice>
              <mc:Fallback>
                <p:oleObj name="Acrobat Document" r:id="rId4" imgW="4366154" imgH="4030798" progId="AcroExch.Document.DC">
                  <p:embed/>
                  <p:pic>
                    <p:nvPicPr>
                      <p:cNvPr id="0" name=""/>
                      <p:cNvPicPr/>
                      <p:nvPr/>
                    </p:nvPicPr>
                    <p:blipFill>
                      <a:blip r:embed="rId5"/>
                      <a:stretch>
                        <a:fillRect/>
                      </a:stretch>
                    </p:blipFill>
                    <p:spPr>
                      <a:xfrm>
                        <a:off x="5033339" y="2558303"/>
                        <a:ext cx="3658870" cy="3378135"/>
                      </a:xfrm>
                      <a:prstGeom prst="rect">
                        <a:avLst/>
                      </a:prstGeom>
                    </p:spPr>
                  </p:pic>
                </p:oleObj>
              </mc:Fallback>
            </mc:AlternateContent>
          </a:graphicData>
        </a:graphic>
      </p:graphicFrame>
    </p:spTree>
    <p:extLst>
      <p:ext uri="{BB962C8B-B14F-4D97-AF65-F5344CB8AC3E}">
        <p14:creationId xmlns:p14="http://schemas.microsoft.com/office/powerpoint/2010/main" val="2400754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877078" y="1713088"/>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au sein des habitats intelligents </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(Roy </a:t>
            </a:r>
            <a:r>
              <a:rPr lang="fr-FR" sz="14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2013)</a:t>
            </a:r>
            <a:endParaRPr lang="fr-FR" sz="2200" b="1" dirty="0">
              <a:solidFill>
                <a:srgbClr val="2F71D1"/>
              </a:solidFill>
              <a:latin typeface="Helvetica" panose="020B0604020202020204" pitchFamily="34" charset="0"/>
              <a:cs typeface="Helvetica" panose="020B0604020202020204" pitchFamily="34" charset="0"/>
            </a:endParaRPr>
          </a:p>
        </p:txBody>
      </p:sp>
      <p:pic>
        <p:nvPicPr>
          <p:cNvPr id="12" name="Picture 11">
            <a:extLst>
              <a:ext uri="{FF2B5EF4-FFF2-40B4-BE49-F238E27FC236}">
                <a16:creationId xmlns:a16="http://schemas.microsoft.com/office/drawing/2014/main" id="{76E4E91E-8E7B-4C2E-BD7B-F8F2D66A8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347" y="2456563"/>
            <a:ext cx="2426253" cy="3899788"/>
          </a:xfrm>
          <a:prstGeom prst="rect">
            <a:avLst/>
          </a:prstGeom>
        </p:spPr>
      </p:pic>
      <p:sp>
        <p:nvSpPr>
          <p:cNvPr id="13" name="ZoneTexte 2">
            <a:extLst>
              <a:ext uri="{FF2B5EF4-FFF2-40B4-BE49-F238E27FC236}">
                <a16:creationId xmlns:a16="http://schemas.microsoft.com/office/drawing/2014/main" id="{2BDAC3F4-A486-4DEB-9410-4B07F3B91F79}"/>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26832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94847"/>
                <a:ext cx="4597821" cy="299569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14:m>
                  <m:oMath xmlns:m="http://schemas.openxmlformats.org/officeDocument/2006/math">
                    <m:r>
                      <a:rPr lang="fr-FR" i="1" dirty="0" smtClean="0">
                        <a:solidFill>
                          <a:schemeClr val="tx1">
                            <a:lumMod val="65000"/>
                            <a:lumOff val="35000"/>
                          </a:schemeClr>
                        </a:solidFill>
                        <a:latin typeface="Cambria Math" panose="02040503050406030204" pitchFamily="18" charset="0"/>
                        <a:cs typeface="Helvetica" panose="020B0604020202020204" pitchFamily="34" charset="0"/>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rPr>
                  <a:t> plus proches voisins</a:t>
                </a:r>
                <a:endPar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vecteurs de caractéristiques qui sont les plus proches pour chaque nouvelle donnée</a:t>
                </a:r>
              </a:p>
              <a:p>
                <a:pPr marL="1200150" lvl="2" indent="-285750">
                  <a:lnSpc>
                    <a:spcPct val="150000"/>
                  </a:lnSpc>
                  <a:buFont typeface="Wingdings" panose="05000000000000000000" pitchFamily="2" charset="2"/>
                  <a:buChar char="à"/>
                </a:pPr>
                <a14:m>
                  <m:oMath xmlns:m="http://schemas.openxmlformats.org/officeDocument/2006/math">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où </a:t>
                </a: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est le nombre total d’instances de données, préférablement impair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 et al., 2000)</a:t>
                </a: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𝐷</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fonction de distance :</a:t>
                </a: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94847"/>
                <a:ext cx="4597821" cy="2995692"/>
              </a:xfrm>
              <a:prstGeom prst="rect">
                <a:avLst/>
              </a:prstGeom>
              <a:blipFill>
                <a:blip r:embed="rId3"/>
                <a:stretch>
                  <a:fillRect l="-795" b="-2444"/>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EC846C68-489D-4A49-91EF-BC53C8E91C88}"/>
              </a:ext>
            </a:extLst>
          </p:cNvPr>
          <p:cNvGraphicFramePr>
            <a:graphicFrameLocks noChangeAspect="1"/>
          </p:cNvGraphicFramePr>
          <p:nvPr>
            <p:extLst>
              <p:ext uri="{D42A27DB-BD31-4B8C-83A1-F6EECF244321}">
                <p14:modId xmlns:p14="http://schemas.microsoft.com/office/powerpoint/2010/main" val="3610347045"/>
              </p:ext>
            </p:extLst>
          </p:nvPr>
        </p:nvGraphicFramePr>
        <p:xfrm>
          <a:off x="5096527" y="2923772"/>
          <a:ext cx="3788814" cy="2643908"/>
        </p:xfrm>
        <a:graphic>
          <a:graphicData uri="http://schemas.openxmlformats.org/presentationml/2006/ole">
            <mc:AlternateContent xmlns:mc="http://schemas.openxmlformats.org/markup-compatibility/2006">
              <mc:Choice xmlns:v="urn:schemas-microsoft-com:vml" Requires="v">
                <p:oleObj name="Acrobat Document" r:id="rId4" imgW="4586886" imgH="3200163" progId="AcroExch.Document.DC">
                  <p:embed/>
                </p:oleObj>
              </mc:Choice>
              <mc:Fallback>
                <p:oleObj name="Acrobat Document" r:id="rId4" imgW="4586886" imgH="3200163" progId="AcroExch.Document.DC">
                  <p:embed/>
                  <p:pic>
                    <p:nvPicPr>
                      <p:cNvPr id="0" name=""/>
                      <p:cNvPicPr/>
                      <p:nvPr/>
                    </p:nvPicPr>
                    <p:blipFill>
                      <a:blip r:embed="rId5"/>
                      <a:stretch>
                        <a:fillRect/>
                      </a:stretch>
                    </p:blipFill>
                    <p:spPr>
                      <a:xfrm>
                        <a:off x="5096527" y="2923772"/>
                        <a:ext cx="3788814" cy="26439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659FCA2-F6AD-4CD4-8766-E78659BE774C}"/>
                  </a:ext>
                </a:extLst>
              </p:cNvPr>
              <p:cNvSpPr txBox="1"/>
              <p:nvPr/>
            </p:nvSpPr>
            <p:spPr>
              <a:xfrm>
                <a:off x="1132467" y="4692661"/>
                <a:ext cx="2850204" cy="838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𝐸𝑢𝑐𝑙𝑖𝑑𝑒𝑎𝑛</m:t>
                          </m:r>
                        </m:sub>
                      </m:sSub>
                      <m:r>
                        <a:rPr lang="en-US" sz="1400" i="1">
                          <a:solidFill>
                            <a:schemeClr val="tx1">
                              <a:lumMod val="65000"/>
                              <a:lumOff val="35000"/>
                            </a:schemeClr>
                          </a:solidFill>
                          <a:latin typeface="Cambria Math" panose="02040503050406030204" pitchFamily="18" charset="0"/>
                        </a:rPr>
                        <m:t>=</m:t>
                      </m:r>
                      <m:rad>
                        <m:radPr>
                          <m:degHide m:val="on"/>
                          <m:ctrlPr>
                            <a:rPr lang="en-US" sz="1400" i="1">
                              <a:solidFill>
                                <a:schemeClr val="tx1">
                                  <a:lumMod val="65000"/>
                                  <a:lumOff val="35000"/>
                                </a:schemeClr>
                              </a:solidFill>
                              <a:latin typeface="Cambria Math" panose="02040503050406030204" pitchFamily="18" charset="0"/>
                            </a:rPr>
                          </m:ctrlPr>
                        </m:radPr>
                        <m:deg/>
                        <m:e>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sSup>
                                <m:sSupPr>
                                  <m:ctrlPr>
                                    <a:rPr lang="en-US" sz="1400" i="1">
                                      <a:solidFill>
                                        <a:schemeClr val="tx1">
                                          <a:lumMod val="65000"/>
                                          <a:lumOff val="35000"/>
                                        </a:schemeClr>
                                      </a:solidFill>
                                      <a:latin typeface="Cambria Math" panose="02040503050406030204" pitchFamily="18" charset="0"/>
                                    </a:rPr>
                                  </m:ctrlPr>
                                </m:sSupPr>
                                <m:e>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e>
                                <m:sup>
                                  <m:r>
                                    <a:rPr lang="en-US" sz="1400" i="1">
                                      <a:solidFill>
                                        <a:schemeClr val="tx1">
                                          <a:lumMod val="65000"/>
                                          <a:lumOff val="35000"/>
                                        </a:schemeClr>
                                      </a:solidFill>
                                      <a:latin typeface="Cambria Math" panose="02040503050406030204" pitchFamily="18" charset="0"/>
                                    </a:rPr>
                                    <m:t>2</m:t>
                                  </m:r>
                                </m:sup>
                              </m:sSup>
                            </m:e>
                          </m:nary>
                        </m:e>
                      </m:rad>
                    </m:oMath>
                  </m:oMathPara>
                </a14:m>
                <a:endParaRPr lang="en-US" sz="1400" dirty="0">
                  <a:solidFill>
                    <a:schemeClr val="tx1">
                      <a:lumMod val="65000"/>
                      <a:lumOff val="35000"/>
                    </a:schemeClr>
                  </a:solidFill>
                </a:endParaRPr>
              </a:p>
            </p:txBody>
          </p:sp>
        </mc:Choice>
        <mc:Fallback xmlns="">
          <p:sp>
            <p:nvSpPr>
              <p:cNvPr id="29" name="TextBox 28">
                <a:extLst>
                  <a:ext uri="{FF2B5EF4-FFF2-40B4-BE49-F238E27FC236}">
                    <a16:creationId xmlns:a16="http://schemas.microsoft.com/office/drawing/2014/main" id="{F659FCA2-F6AD-4CD4-8766-E78659BE774C}"/>
                  </a:ext>
                </a:extLst>
              </p:cNvPr>
              <p:cNvSpPr txBox="1">
                <a:spLocks noRot="1" noChangeAspect="1" noMove="1" noResize="1" noEditPoints="1" noAdjustHandles="1" noChangeArrowheads="1" noChangeShapeType="1" noTextEdit="1"/>
              </p:cNvSpPr>
              <p:nvPr/>
            </p:nvSpPr>
            <p:spPr>
              <a:xfrm>
                <a:off x="1132467" y="4692661"/>
                <a:ext cx="2850204" cy="8381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1CE894-FBCA-4829-9AEB-CF43B84EF16C}"/>
                  </a:ext>
                </a:extLst>
              </p:cNvPr>
              <p:cNvSpPr txBox="1"/>
              <p:nvPr/>
            </p:nvSpPr>
            <p:spPr>
              <a:xfrm>
                <a:off x="1132467" y="5735147"/>
                <a:ext cx="2850204"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𝑀𝑎𝑛h𝑎𝑡𝑡𝑎𝑛</m:t>
                          </m:r>
                        </m:sub>
                      </m:sSub>
                      <m:r>
                        <a:rPr lang="en-US" sz="1400" i="1">
                          <a:solidFill>
                            <a:schemeClr val="tx1">
                              <a:lumMod val="65000"/>
                              <a:lumOff val="35000"/>
                            </a:schemeClr>
                          </a:solidFill>
                          <a:latin typeface="Cambria Math" panose="02040503050406030204" pitchFamily="18" charset="0"/>
                        </a:rPr>
                        <m:t>=</m:t>
                      </m:r>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d>
                            <m:dPr>
                              <m:begChr m:val="|"/>
                              <m:endChr m:val="|"/>
                              <m:ctrlPr>
                                <a:rPr lang="en-US" sz="1400" i="1" smtClean="0">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e>
                          </m:d>
                        </m:e>
                      </m:nary>
                    </m:oMath>
                  </m:oMathPara>
                </a14:m>
                <a:endParaRPr lang="en-US" sz="1400" dirty="0">
                  <a:solidFill>
                    <a:schemeClr val="tx1">
                      <a:lumMod val="65000"/>
                      <a:lumOff val="35000"/>
                    </a:schemeClr>
                  </a:solidFill>
                </a:endParaRPr>
              </a:p>
            </p:txBody>
          </p:sp>
        </mc:Choice>
        <mc:Fallback xmlns="">
          <p:sp>
            <p:nvSpPr>
              <p:cNvPr id="30" name="TextBox 29">
                <a:extLst>
                  <a:ext uri="{FF2B5EF4-FFF2-40B4-BE49-F238E27FC236}">
                    <a16:creationId xmlns:a16="http://schemas.microsoft.com/office/drawing/2014/main" id="{801CE894-FBCA-4829-9AEB-CF43B84EF16C}"/>
                  </a:ext>
                </a:extLst>
              </p:cNvPr>
              <p:cNvSpPr txBox="1">
                <a:spLocks noRot="1" noChangeAspect="1" noMove="1" noResize="1" noEditPoints="1" noAdjustHandles="1" noChangeArrowheads="1" noChangeShapeType="1" noTextEdit="1"/>
              </p:cNvSpPr>
              <p:nvPr/>
            </p:nvSpPr>
            <p:spPr>
              <a:xfrm>
                <a:off x="1132467" y="5735147"/>
                <a:ext cx="2850204" cy="5881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06573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étudiants pour la première version en hiver</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6 étudiants pour la seconde version en été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téléphone</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6 allers-retours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2" name="Object 1">
                        <a:extLst>
                          <a:ext uri="{FF2B5EF4-FFF2-40B4-BE49-F238E27FC236}">
                            <a16:creationId xmlns:a16="http://schemas.microsoft.com/office/drawing/2014/main" id="{40454F1F-DD79-4754-8665-1A7E77C31B23}"/>
                          </a:ext>
                        </a:extLst>
                      </p:cNvPr>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nvGraphicFramePr>
        <p:xfrm>
          <a:off x="192988" y="4753252"/>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5" name="Object 4">
                        <a:extLst>
                          <a:ext uri="{FF2B5EF4-FFF2-40B4-BE49-F238E27FC236}">
                            <a16:creationId xmlns:a16="http://schemas.microsoft.com/office/drawing/2014/main" id="{700B926A-1E7A-4027-BD3F-86E96B4079FA}"/>
                          </a:ext>
                        </a:extLst>
                      </p:cNvPr>
                      <p:cNvPicPr/>
                      <p:nvPr/>
                    </p:nvPicPr>
                    <p:blipFill>
                      <a:blip r:embed="rId6"/>
                      <a:stretch>
                        <a:fillRect/>
                      </a:stretch>
                    </p:blipFill>
                    <p:spPr>
                      <a:xfrm>
                        <a:off x="192988" y="4753252"/>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nvGraphicFramePr>
        <p:xfrm>
          <a:off x="2689912" y="4753252"/>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6" name="Object 5">
                        <a:extLst>
                          <a:ext uri="{FF2B5EF4-FFF2-40B4-BE49-F238E27FC236}">
                            <a16:creationId xmlns:a16="http://schemas.microsoft.com/office/drawing/2014/main" id="{100B3272-A739-44FC-B72F-BD75DF0D1FE0}"/>
                          </a:ext>
                        </a:extLst>
                      </p:cNvPr>
                      <p:cNvPicPr/>
                      <p:nvPr/>
                    </p:nvPicPr>
                    <p:blipFill>
                      <a:blip r:embed="rId8"/>
                      <a:stretch>
                        <a:fillRect/>
                      </a:stretch>
                    </p:blipFill>
                    <p:spPr>
                      <a:xfrm>
                        <a:off x="2689912" y="4753252"/>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518441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des conteneurs dans notre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BBF9A30-EE40-488A-9B41-A92C25B40A1B}"/>
              </a:ext>
            </a:extLst>
          </p:cNvPr>
          <p:cNvGraphicFramePr>
            <a:graphicFrameLocks noChangeAspect="1"/>
          </p:cNvGraphicFramePr>
          <p:nvPr>
            <p:extLst>
              <p:ext uri="{D42A27DB-BD31-4B8C-83A1-F6EECF244321}">
                <p14:modId xmlns:p14="http://schemas.microsoft.com/office/powerpoint/2010/main" val="2137432612"/>
              </p:ext>
            </p:extLst>
          </p:nvPr>
        </p:nvGraphicFramePr>
        <p:xfrm>
          <a:off x="1769891" y="1625399"/>
          <a:ext cx="5202301" cy="3212991"/>
        </p:xfrm>
        <a:graphic>
          <a:graphicData uri="http://schemas.openxmlformats.org/presentationml/2006/ole">
            <mc:AlternateContent xmlns:mc="http://schemas.openxmlformats.org/markup-compatibility/2006">
              <mc:Choice xmlns:v="urn:schemas-microsoft-com:vml" Requires="v">
                <p:oleObj name="Acrobat Document" r:id="rId3" imgW="6255772" imgH="3863222" progId="AcroExch.Document.DC">
                  <p:embed/>
                </p:oleObj>
              </mc:Choice>
              <mc:Fallback>
                <p:oleObj name="Acrobat Document" r:id="rId3" imgW="6255772" imgH="3863222" progId="AcroExch.Document.DC">
                  <p:embed/>
                  <p:pic>
                    <p:nvPicPr>
                      <p:cNvPr id="0" name=""/>
                      <p:cNvPicPr/>
                      <p:nvPr/>
                    </p:nvPicPr>
                    <p:blipFill>
                      <a:blip r:embed="rId4"/>
                      <a:stretch>
                        <a:fillRect/>
                      </a:stretch>
                    </p:blipFill>
                    <p:spPr>
                      <a:xfrm>
                        <a:off x="1769891" y="1625399"/>
                        <a:ext cx="5202301" cy="321299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EFCDC39-79FC-43E2-9747-782CEB7A04D5}"/>
              </a:ext>
            </a:extLst>
          </p:cNvPr>
          <p:cNvSpPr txBox="1"/>
          <p:nvPr/>
        </p:nvSpPr>
        <p:spPr>
          <a:xfrm>
            <a:off x="320799" y="4893232"/>
            <a:ext cx="850240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services de proxy inverse ainsi que de l’architecture de base de données admettent chacun 3 répliques pour éviter tout temps d’arrêt en cas de perte d’un nœud du cluster</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tableaux de bord ainsi que le dépôt d’images de conteneurs n’ont qu’une seule réplique, mais ont une politique de redémarrage automatique</a:t>
            </a:r>
          </a:p>
        </p:txBody>
      </p:sp>
    </p:spTree>
    <p:extLst>
      <p:ext uri="{BB962C8B-B14F-4D97-AF65-F5344CB8AC3E}">
        <p14:creationId xmlns:p14="http://schemas.microsoft.com/office/powerpoint/2010/main" val="23884381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2564807629"/>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0" name=""/>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Tree>
    <p:extLst>
      <p:ext uri="{BB962C8B-B14F-4D97-AF65-F5344CB8AC3E}">
        <p14:creationId xmlns:p14="http://schemas.microsoft.com/office/powerpoint/2010/main" val="42255429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3585862291"/>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3" name="Object 2">
                        <a:extLst>
                          <a:ext uri="{FF2B5EF4-FFF2-40B4-BE49-F238E27FC236}">
                            <a16:creationId xmlns:a16="http://schemas.microsoft.com/office/drawing/2014/main" id="{ED29ACAF-6731-4C60-A9E8-EE372C8D5F26}"/>
                          </a:ext>
                        </a:extLst>
                      </p:cNvPr>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7D1CD4-44EF-47EA-8901-5B42F29C35E6}"/>
              </a:ext>
            </a:extLst>
          </p:cNvPr>
          <p:cNvSpPr/>
          <p:nvPr/>
        </p:nvSpPr>
        <p:spPr>
          <a:xfrm>
            <a:off x="5233738" y="2888649"/>
            <a:ext cx="2803357" cy="145475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1949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Rappel des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693809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Apports personnels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41022" y="2383163"/>
            <a:ext cx="7861955" cy="2632003"/>
          </a:xfrm>
          <a:prstGeom prst="rect">
            <a:avLst/>
          </a:prstGeom>
          <a:noFill/>
        </p:spPr>
        <p:txBody>
          <a:bodyPr wrap="square" rtlCol="0">
            <a:spAutoFit/>
          </a:bodyPr>
          <a:lstStyle/>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gains en rigueur, en créativité et en patience</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meilleures connaissances scientifiques</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maitrise de plusieurs domaines connexes de l’IA</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conception de dispositifs électroniques à la mise en place d’un système distribué complet incluant divers composants logiciels</a:t>
            </a:r>
          </a:p>
        </p:txBody>
      </p:sp>
    </p:spTree>
    <p:extLst>
      <p:ext uri="{BB962C8B-B14F-4D97-AF65-F5344CB8AC3E}">
        <p14:creationId xmlns:p14="http://schemas.microsoft.com/office/powerpoint/2010/main" val="349041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34916"/>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1670180" y="2230015"/>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384030"/>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la qualité des données récoltées en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réduisant le bruit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filtrant les éléments nuisibles.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caractéristiques dynamiques essentielles du signal.</a:t>
            </a:r>
          </a:p>
        </p:txBody>
      </p:sp>
    </p:spTree>
    <p:extLst>
      <p:ext uri="{BB962C8B-B14F-4D97-AF65-F5344CB8AC3E}">
        <p14:creationId xmlns:p14="http://schemas.microsoft.com/office/powerpoint/2010/main" val="712933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2009560"/>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3993502" y="2323320"/>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458674"/>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Morceler le signal en plus petits fragments en fonction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détection d’un changement significatif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temps.</a:t>
            </a:r>
          </a:p>
        </p:txBody>
      </p:sp>
    </p:spTree>
    <p:extLst>
      <p:ext uri="{BB962C8B-B14F-4D97-AF65-F5344CB8AC3E}">
        <p14:creationId xmlns:p14="http://schemas.microsoft.com/office/powerpoint/2010/main" val="12607620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748306"/>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906380" y="4244075"/>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des caractéristiques discriminantes pour chaque fragment du signal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temporelles (moyenne, variance, écart type)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(composante continue, énergie spectrale, entropie).</a:t>
            </a:r>
          </a:p>
        </p:txBody>
      </p:sp>
      <p:sp>
        <p:nvSpPr>
          <p:cNvPr id="10" name="Rectangle 9">
            <a:extLst>
              <a:ext uri="{FF2B5EF4-FFF2-40B4-BE49-F238E27FC236}">
                <a16:creationId xmlns:a16="http://schemas.microsoft.com/office/drawing/2014/main" id="{182EE34A-F0F1-49F6-B58F-19174641A5EB}"/>
              </a:ext>
            </a:extLst>
          </p:cNvPr>
          <p:cNvSpPr/>
          <p:nvPr/>
        </p:nvSpPr>
        <p:spPr>
          <a:xfrm>
            <a:off x="6559420" y="2136710"/>
            <a:ext cx="1930230" cy="1091682"/>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35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673563" y="1887162"/>
            <a:ext cx="7796873"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 ne sont pas exempts de défauts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956388" y="2681121"/>
            <a:ext cx="6856841" cy="1422184"/>
          </a:xfrm>
          <a:prstGeom prst="rect">
            <a:avLst/>
          </a:prstGeom>
          <a:noFill/>
        </p:spPr>
        <p:txBody>
          <a:bodyPr wrap="square" rtlCol="0">
            <a:spAutoFit/>
          </a:bodyPr>
          <a:lstStyle/>
          <a:p>
            <a:pPr marL="285750" indent="-285750">
              <a:lnSpc>
                <a:spcPct val="20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infrastructures encore relativement chères</a:t>
            </a:r>
          </a:p>
          <a:p>
            <a:pPr marL="285750" indent="-285750">
              <a:lnSpc>
                <a:spcPct val="200000"/>
              </a:lnSpc>
              <a:spcBef>
                <a:spcPts val="1200"/>
              </a:spcBef>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souvent difficiles à adapter au nouveau matériel</a:t>
            </a:r>
          </a:p>
        </p:txBody>
      </p:sp>
      <p:sp>
        <p:nvSpPr>
          <p:cNvPr id="10" name="TextBox 9">
            <a:extLst>
              <a:ext uri="{FF2B5EF4-FFF2-40B4-BE49-F238E27FC236}">
                <a16:creationId xmlns:a16="http://schemas.microsoft.com/office/drawing/2014/main" id="{8D5FEB81-033F-4675-8B3E-80254F903AEF}"/>
              </a:ext>
            </a:extLst>
          </p:cNvPr>
          <p:cNvSpPr txBox="1"/>
          <p:nvPr/>
        </p:nvSpPr>
        <p:spPr>
          <a:xfrm>
            <a:off x="5091184" y="4538490"/>
            <a:ext cx="3127108" cy="842988"/>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algn="ctr">
              <a:lnSpc>
                <a:spcPct val="150000"/>
              </a:lnSpc>
            </a:pP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Mihailidis</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2004; </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Tunca</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2014) </a:t>
            </a:r>
            <a:endParaRPr lang="fr-FR" sz="1200" dirty="0">
              <a:solidFill>
                <a:srgbClr val="2F71D1"/>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255609D8-F2A4-4E69-8B26-EB110B192F7C}"/>
              </a:ext>
            </a:extLst>
          </p:cNvPr>
          <p:cNvCxnSpPr>
            <a:cxnSpLocks/>
          </p:cNvCxnSpPr>
          <p:nvPr/>
        </p:nvCxnSpPr>
        <p:spPr>
          <a:xfrm>
            <a:off x="5776002" y="4099133"/>
            <a:ext cx="181013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21B5303D-7F0E-49C4-9D41-9058265E79EB}"/>
              </a:ext>
            </a:extLst>
          </p:cNvPr>
          <p:cNvSpPr/>
          <p:nvPr/>
        </p:nvSpPr>
        <p:spPr>
          <a:xfrm>
            <a:off x="6461806" y="4238386"/>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0969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25583"/>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800574" y="4374697"/>
            <a:ext cx="74818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meilleures caractéristiques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minimiser la perte d’information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obtenir une meilleure reconnaissance et un traitement plus efficace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le plus populaire : PCA</a:t>
            </a:r>
          </a:p>
        </p:txBody>
      </p:sp>
      <p:sp>
        <p:nvSpPr>
          <p:cNvPr id="10" name="Rectangle 9">
            <a:extLst>
              <a:ext uri="{FF2B5EF4-FFF2-40B4-BE49-F238E27FC236}">
                <a16:creationId xmlns:a16="http://schemas.microsoft.com/office/drawing/2014/main" id="{182EE34A-F0F1-49F6-B58F-19174641A5EB}"/>
              </a:ext>
            </a:extLst>
          </p:cNvPr>
          <p:cNvSpPr/>
          <p:nvPr/>
        </p:nvSpPr>
        <p:spPr>
          <a:xfrm>
            <a:off x="6680718" y="3368346"/>
            <a:ext cx="1707462" cy="867748"/>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30019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81563"/>
            <a:ext cx="7835300" cy="2204392"/>
          </a:xfrm>
          <a:prstGeom prst="rect">
            <a:avLst/>
          </a:prstGeom>
        </p:spPr>
      </p:pic>
      <p:cxnSp>
        <p:nvCxnSpPr>
          <p:cNvPr id="16" name="Straight Connector 15">
            <a:extLst>
              <a:ext uri="{FF2B5EF4-FFF2-40B4-BE49-F238E27FC236}">
                <a16:creationId xmlns:a16="http://schemas.microsoft.com/office/drawing/2014/main" id="{E18B6E13-D9C7-42E4-AB5F-4100B9C9E891}"/>
              </a:ext>
            </a:extLst>
          </p:cNvPr>
          <p:cNvCxnSpPr>
            <a:cxnSpLocks/>
          </p:cNvCxnSpPr>
          <p:nvPr/>
        </p:nvCxnSpPr>
        <p:spPr>
          <a:xfrm>
            <a:off x="1604866" y="3275045"/>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FC83BE-25C4-4C08-9260-19B240FFF505}"/>
              </a:ext>
            </a:extLst>
          </p:cNvPr>
          <p:cNvCxnSpPr>
            <a:cxnSpLocks/>
          </p:cNvCxnSpPr>
          <p:nvPr/>
        </p:nvCxnSpPr>
        <p:spPr>
          <a:xfrm>
            <a:off x="5794310"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0B6365-F55B-4946-A4B6-C03F1B1657C9}"/>
              </a:ext>
            </a:extLst>
          </p:cNvPr>
          <p:cNvSpPr txBox="1"/>
          <p:nvPr/>
        </p:nvSpPr>
        <p:spPr>
          <a:xfrm>
            <a:off x="1389174" y="5096521"/>
            <a:ext cx="6365651"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 La reconnaissance par apprentissage</a:t>
            </a:r>
            <a:endParaRPr lang="fr-FR" sz="2200" b="1" dirty="0">
              <a:solidFill>
                <a:srgbClr val="2F71D1"/>
              </a:solidFill>
              <a:latin typeface="Helvetica" panose="020B0604020202020204" pitchFamily="34" charset="0"/>
              <a:cs typeface="Helvetica" panose="020B0604020202020204" pitchFamily="34" charset="0"/>
            </a:endParaRPr>
          </a:p>
        </p:txBody>
      </p:sp>
      <p:cxnSp>
        <p:nvCxnSpPr>
          <p:cNvPr id="13" name="Straight Connector 12">
            <a:extLst>
              <a:ext uri="{FF2B5EF4-FFF2-40B4-BE49-F238E27FC236}">
                <a16:creationId xmlns:a16="http://schemas.microsoft.com/office/drawing/2014/main" id="{39838A02-B388-4C36-AAAB-F8DD943FEB1C}"/>
              </a:ext>
            </a:extLst>
          </p:cNvPr>
          <p:cNvCxnSpPr>
            <a:cxnSpLocks/>
          </p:cNvCxnSpPr>
          <p:nvPr/>
        </p:nvCxnSpPr>
        <p:spPr>
          <a:xfrm>
            <a:off x="1604866" y="4544008"/>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820278-A346-4A23-9EAB-E0913E5E31AE}"/>
              </a:ext>
            </a:extLst>
          </p:cNvPr>
          <p:cNvCxnSpPr>
            <a:cxnSpLocks/>
          </p:cNvCxnSpPr>
          <p:nvPr/>
        </p:nvCxnSpPr>
        <p:spPr>
          <a:xfrm>
            <a:off x="1604866"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31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19114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(réseaux bayésiens).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662369"/>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probabiltés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évènements, actions,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(HMM).</a:t>
            </a:r>
          </a:p>
        </p:txBody>
      </p:sp>
    </p:spTree>
    <p:extLst>
      <p:ext uri="{BB962C8B-B14F-4D97-AF65-F5344CB8AC3E}">
        <p14:creationId xmlns:p14="http://schemas.microsoft.com/office/powerpoint/2010/main" val="3857559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et de compréhension.</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311849"/>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données requises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réentrainement après de nouveaux ajouts de données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a:t>
            </a:r>
          </a:p>
        </p:txBody>
      </p:sp>
    </p:spTree>
    <p:extLst>
      <p:ext uri="{BB962C8B-B14F-4D97-AF65-F5344CB8AC3E}">
        <p14:creationId xmlns:p14="http://schemas.microsoft.com/office/powerpoint/2010/main" val="12565622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pour la phase de reconnaissance.</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801309"/>
            <a:ext cx="7331239"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significatif sur les performances dans la consommation de ressources pour la phase d’entrainement.</a:t>
            </a:r>
          </a:p>
        </p:txBody>
      </p:sp>
    </p:spTree>
    <p:extLst>
      <p:ext uri="{BB962C8B-B14F-4D97-AF65-F5344CB8AC3E}">
        <p14:creationId xmlns:p14="http://schemas.microsoft.com/office/powerpoint/2010/main" val="29078238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087771"/>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robustes face aux données bruitées.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662187"/>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représentation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réglages de paramètres est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très long.</a:t>
            </a:r>
          </a:p>
        </p:txBody>
      </p:sp>
    </p:spTree>
    <p:extLst>
      <p:ext uri="{BB962C8B-B14F-4D97-AF65-F5344CB8AC3E}">
        <p14:creationId xmlns:p14="http://schemas.microsoft.com/office/powerpoint/2010/main" val="42221110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529905"/>
            <a:ext cx="7331239"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méthodes non supervisées.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875854" y="3799362"/>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(nombre de cluster)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p:txBody>
      </p:sp>
    </p:spTree>
    <p:extLst>
      <p:ext uri="{BB962C8B-B14F-4D97-AF65-F5344CB8AC3E}">
        <p14:creationId xmlns:p14="http://schemas.microsoft.com/office/powerpoint/2010/main" val="20767946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a:t>
            </a:r>
            <a:r>
              <a:rPr lang="fr-FR" sz="800" b="1" i="1" dirty="0">
                <a:solidFill>
                  <a:srgbClr val="2F71D1"/>
                </a:solidFill>
                <a:latin typeface="Helvetica" panose="020B0604020202020204" pitchFamily="34" charset="0"/>
                <a:cs typeface="Helvetica" panose="020B0604020202020204" pitchFamily="34" charset="0"/>
                <a:sym typeface="Wingdings"/>
              </a:rPr>
              <a:t>Les </a:t>
            </a:r>
            <a:r>
              <a:rPr lang="fr-FR" sz="800" b="1" i="1" dirty="0" err="1">
                <a:solidFill>
                  <a:srgbClr val="2F71D1"/>
                </a:solidFill>
                <a:latin typeface="Helvetica" panose="020B0604020202020204" pitchFamily="34" charset="0"/>
                <a:cs typeface="Helvetica" panose="020B0604020202020204" pitchFamily="34" charset="0"/>
                <a:sym typeface="Wingdings"/>
              </a:rPr>
              <a:t>wearable</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b="1" i="1" dirty="0" err="1">
                <a:solidFill>
                  <a:srgbClr val="2F71D1"/>
                </a:solidFill>
                <a:latin typeface="Helvetica" panose="020B0604020202020204" pitchFamily="34" charset="0"/>
                <a:cs typeface="Helvetica" panose="020B0604020202020204" pitchFamily="34" charset="0"/>
                <a:sym typeface="Wingdings"/>
              </a:rPr>
              <a:t>devices</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EECBA19C-E16B-4F74-AAAC-DC17BD02BF74}"/>
              </a:ext>
            </a:extLst>
          </p:cNvPr>
          <p:cNvPicPr>
            <a:picLocks noChangeAspect="1"/>
          </p:cNvPicPr>
          <p:nvPr/>
        </p:nvPicPr>
        <p:blipFill>
          <a:blip r:embed="rId2"/>
          <a:stretch>
            <a:fillRect/>
          </a:stretch>
        </p:blipFill>
        <p:spPr>
          <a:xfrm>
            <a:off x="2729322" y="1798962"/>
            <a:ext cx="3685355" cy="4739951"/>
          </a:xfrm>
          <a:prstGeom prst="rect">
            <a:avLst/>
          </a:prstGeom>
        </p:spPr>
      </p:pic>
    </p:spTree>
    <p:extLst>
      <p:ext uri="{BB962C8B-B14F-4D97-AF65-F5344CB8AC3E}">
        <p14:creationId xmlns:p14="http://schemas.microsoft.com/office/powerpoint/2010/main" val="14230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13</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956388" y="1742311"/>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3508778" y="3271669"/>
            <a:ext cx="5183431" cy="2400657"/>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en plus acceptés par les utilisateurs</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coûteux</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proposent l’utilisation de nouveaux capteurs</a:t>
            </a:r>
          </a:p>
          <a:p>
            <a:pPr marL="285750" indent="-285750">
              <a:spcBef>
                <a:spcPts val="1200"/>
              </a:spcBef>
              <a:spcAft>
                <a:spcPts val="1200"/>
              </a:spcAft>
              <a:buFont typeface="Wingdings" panose="05000000000000000000" pitchFamily="2" charset="2"/>
              <a:buChar char="à"/>
            </a:pPr>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mal intégrés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aux habitats intelligents existants</a:t>
            </a:r>
          </a:p>
        </p:txBody>
      </p:sp>
      <p:sp>
        <p:nvSpPr>
          <p:cNvPr id="12" name="TextBox 11">
            <a:extLst>
              <a:ext uri="{FF2B5EF4-FFF2-40B4-BE49-F238E27FC236}">
                <a16:creationId xmlns:a16="http://schemas.microsoft.com/office/drawing/2014/main" id="{71BCE410-8213-4844-9075-0D618A860C5C}"/>
              </a:ext>
            </a:extLst>
          </p:cNvPr>
          <p:cNvSpPr txBox="1"/>
          <p:nvPr/>
        </p:nvSpPr>
        <p:spPr>
          <a:xfrm>
            <a:off x="956386" y="2379196"/>
            <a:ext cx="6856841" cy="523220"/>
          </a:xfrm>
          <a:prstGeom prst="rect">
            <a:avLst/>
          </a:prstGeom>
          <a:noFill/>
        </p:spPr>
        <p:txBody>
          <a:bodyPr wrap="square" rtlCol="0">
            <a:spAutoFit/>
          </a:bodyPr>
          <a:lstStyle/>
          <a:p>
            <a:pPr algn="ct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l’Académie Française ne sait pas encore comment traduire «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car le terme est infiniment plus complexe qu’il n’y parait.</a:t>
            </a:r>
            <a:r>
              <a:rPr lang="fr-FR" sz="14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a:t>
            </a:r>
          </a:p>
        </p:txBody>
      </p:sp>
      <p:sp>
        <p:nvSpPr>
          <p:cNvPr id="14" name="TextBox 13">
            <a:extLst>
              <a:ext uri="{FF2B5EF4-FFF2-40B4-BE49-F238E27FC236}">
                <a16:creationId xmlns:a16="http://schemas.microsoft.com/office/drawing/2014/main" id="{EFD08A6E-F160-4F65-8109-8DFFBF671F31}"/>
              </a:ext>
            </a:extLst>
          </p:cNvPr>
          <p:cNvSpPr txBox="1"/>
          <p:nvPr/>
        </p:nvSpPr>
        <p:spPr>
          <a:xfrm>
            <a:off x="1113053" y="6431190"/>
            <a:ext cx="6856841" cy="215444"/>
          </a:xfrm>
          <a:prstGeom prst="rect">
            <a:avLst/>
          </a:prstGeom>
          <a:noFill/>
        </p:spPr>
        <p:txBody>
          <a:bodyPr wrap="square" rtlCol="0">
            <a:spAutoFit/>
          </a:bodyPr>
          <a:lstStyle/>
          <a:p>
            <a:pPr algn="ctr"/>
            <a:r>
              <a:rPr lang="fr-FR" sz="10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https://www.numerama.com/tech/128374-comment-traduire-wearable-lacademie-francaise-nous-a-repondu.html</a:t>
            </a:r>
            <a:endPar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5" name="Picture 4" descr="Diagram&#10;&#10;Description automatically generated">
            <a:extLst>
              <a:ext uri="{FF2B5EF4-FFF2-40B4-BE49-F238E27FC236}">
                <a16:creationId xmlns:a16="http://schemas.microsoft.com/office/drawing/2014/main" id="{26AE837E-9F12-4C0F-B767-84433E9B3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39" y="3001910"/>
            <a:ext cx="2903456" cy="2903456"/>
          </a:xfrm>
          <a:prstGeom prst="rect">
            <a:avLst/>
          </a:prstGeom>
        </p:spPr>
      </p:pic>
      <p:sp>
        <p:nvSpPr>
          <p:cNvPr id="17" name="TextBox 16">
            <a:extLst>
              <a:ext uri="{FF2B5EF4-FFF2-40B4-BE49-F238E27FC236}">
                <a16:creationId xmlns:a16="http://schemas.microsoft.com/office/drawing/2014/main" id="{04400EC8-33C7-414F-8011-698C2839E948}"/>
              </a:ext>
            </a:extLst>
          </p:cNvPr>
          <p:cNvSpPr txBox="1"/>
          <p:nvPr/>
        </p:nvSpPr>
        <p:spPr>
          <a:xfrm>
            <a:off x="41354" y="5868539"/>
            <a:ext cx="3602226" cy="246221"/>
          </a:xfrm>
          <a:prstGeom prst="rect">
            <a:avLst/>
          </a:prstGeom>
          <a:noFill/>
        </p:spPr>
        <p:txBody>
          <a:bodyPr wrap="square" rtlCol="0">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2020).</a:t>
            </a:r>
            <a:endParaRPr lang="fr-FR" sz="1000"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457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8AC37EF6-07FE-4CEE-BDD6-0DD8BF1F2C05}"/>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5911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97651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432416" y="1946189"/>
            <a:ext cx="8502052"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habitats intelligents qui appliquent le modèle de Roy et al. (2013) ont été développés selon des visions différentes sans harmonisation des architectures et des technologies.</a:t>
            </a:r>
          </a:p>
        </p:txBody>
      </p:sp>
      <p:sp>
        <p:nvSpPr>
          <p:cNvPr id="2" name="Rectangle 1">
            <a:extLst>
              <a:ext uri="{FF2B5EF4-FFF2-40B4-BE49-F238E27FC236}">
                <a16:creationId xmlns:a16="http://schemas.microsoft.com/office/drawing/2014/main" id="{BF7AF961-EEDD-4ECB-B906-7347A98D0330}"/>
              </a:ext>
            </a:extLst>
          </p:cNvPr>
          <p:cNvSpPr/>
          <p:nvPr/>
        </p:nvSpPr>
        <p:spPr>
          <a:xfrm>
            <a:off x="585219" y="4181733"/>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LIARA</a:t>
            </a:r>
          </a:p>
          <a:p>
            <a:pPr algn="ctr"/>
            <a:r>
              <a:rPr lang="en-US" dirty="0"/>
              <a:t>&amp;</a:t>
            </a:r>
            <a:br>
              <a:rPr lang="en-US" dirty="0"/>
            </a:br>
            <a:r>
              <a:rPr lang="en-US" dirty="0"/>
              <a:t>DOMUS</a:t>
            </a:r>
            <a:endParaRPr lang="fr-FR" dirty="0"/>
          </a:p>
        </p:txBody>
      </p:sp>
      <p:sp>
        <p:nvSpPr>
          <p:cNvPr id="9" name="Rectangle 8">
            <a:extLst>
              <a:ext uri="{FF2B5EF4-FFF2-40B4-BE49-F238E27FC236}">
                <a16:creationId xmlns:a16="http://schemas.microsoft.com/office/drawing/2014/main" id="{0976267E-4633-417A-806F-ECC0577CFAA0}"/>
              </a:ext>
            </a:extLst>
          </p:cNvPr>
          <p:cNvSpPr/>
          <p:nvPr/>
        </p:nvSpPr>
        <p:spPr>
          <a:xfrm>
            <a:off x="2738785" y="4181732"/>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Gator-Tech</a:t>
            </a:r>
            <a:br>
              <a:rPr lang="en-US" dirty="0"/>
            </a:br>
            <a:r>
              <a:rPr lang="en-US" dirty="0"/>
              <a:t>&amp;</a:t>
            </a:r>
          </a:p>
          <a:p>
            <a:pPr algn="ctr"/>
            <a:r>
              <a:rPr lang="en-US" dirty="0"/>
              <a:t>Amiqual4Home</a:t>
            </a:r>
            <a:endParaRPr lang="fr-FR" dirty="0"/>
          </a:p>
        </p:txBody>
      </p:sp>
      <p:sp>
        <p:nvSpPr>
          <p:cNvPr id="10" name="Rectangle 9">
            <a:extLst>
              <a:ext uri="{FF2B5EF4-FFF2-40B4-BE49-F238E27FC236}">
                <a16:creationId xmlns:a16="http://schemas.microsoft.com/office/drawing/2014/main" id="{0051532C-42E1-4965-AF2F-BEAF4613AF7C}"/>
              </a:ext>
            </a:extLst>
          </p:cNvPr>
          <p:cNvSpPr/>
          <p:nvPr/>
        </p:nvSpPr>
        <p:spPr>
          <a:xfrm>
            <a:off x="4892351"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CASAS</a:t>
            </a:r>
            <a:endParaRPr lang="fr-FR" dirty="0"/>
          </a:p>
        </p:txBody>
      </p:sp>
      <p:sp>
        <p:nvSpPr>
          <p:cNvPr id="3" name="Rectangle 2">
            <a:extLst>
              <a:ext uri="{FF2B5EF4-FFF2-40B4-BE49-F238E27FC236}">
                <a16:creationId xmlns:a16="http://schemas.microsoft.com/office/drawing/2014/main" id="{A8AD723A-8B51-4442-97A8-C147260E8B00}"/>
              </a:ext>
            </a:extLst>
          </p:cNvPr>
          <p:cNvSpPr/>
          <p:nvPr/>
        </p:nvSpPr>
        <p:spPr>
          <a:xfrm>
            <a:off x="617408" y="5863271"/>
            <a:ext cx="1542409"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(Bouchard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2014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Giroux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2009)</a:t>
            </a:r>
          </a:p>
        </p:txBody>
      </p:sp>
      <p:sp>
        <p:nvSpPr>
          <p:cNvPr id="12" name="Rectangle 11">
            <a:extLst>
              <a:ext uri="{FF2B5EF4-FFF2-40B4-BE49-F238E27FC236}">
                <a16:creationId xmlns:a16="http://schemas.microsoft.com/office/drawing/2014/main" id="{919072E3-A003-4FB9-8081-84363FCA2684}"/>
              </a:ext>
            </a:extLst>
          </p:cNvPr>
          <p:cNvSpPr/>
          <p:nvPr/>
        </p:nvSpPr>
        <p:spPr>
          <a:xfrm>
            <a:off x="2910162" y="5837939"/>
            <a:ext cx="1289134"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Helal</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2005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Lago </a:t>
            </a:r>
            <a:r>
              <a:rPr lang="fr-FR" sz="1000" i="1" u="sng"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2017)</a:t>
            </a:r>
          </a:p>
        </p:txBody>
      </p:sp>
      <p:sp>
        <p:nvSpPr>
          <p:cNvPr id="13" name="Rectangle 12">
            <a:extLst>
              <a:ext uri="{FF2B5EF4-FFF2-40B4-BE49-F238E27FC236}">
                <a16:creationId xmlns:a16="http://schemas.microsoft.com/office/drawing/2014/main" id="{F9853835-69A5-4F7B-A392-2BD6E4BA8591}"/>
              </a:ext>
            </a:extLst>
          </p:cNvPr>
          <p:cNvSpPr/>
          <p:nvPr/>
        </p:nvSpPr>
        <p:spPr>
          <a:xfrm>
            <a:off x="5144070" y="5821724"/>
            <a:ext cx="1233030"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2013)</a:t>
            </a:r>
          </a:p>
        </p:txBody>
      </p:sp>
      <p:sp>
        <p:nvSpPr>
          <p:cNvPr id="14" name="Rectangle 13">
            <a:extLst>
              <a:ext uri="{FF2B5EF4-FFF2-40B4-BE49-F238E27FC236}">
                <a16:creationId xmlns:a16="http://schemas.microsoft.com/office/drawing/2014/main" id="{2F80D23F-8C3A-40A1-BCE2-38F7608E5A8A}"/>
              </a:ext>
            </a:extLst>
          </p:cNvPr>
          <p:cNvSpPr/>
          <p:nvPr/>
        </p:nvSpPr>
        <p:spPr>
          <a:xfrm>
            <a:off x="7045916"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Transducteurs</a:t>
            </a:r>
          </a:p>
          <a:p>
            <a:pPr algn="ctr"/>
            <a:r>
              <a:rPr lang="fr-CA" dirty="0"/>
              <a:t>Intelligents</a:t>
            </a:r>
          </a:p>
          <a:p>
            <a:pPr algn="ctr"/>
            <a:r>
              <a:rPr lang="fr-CA" dirty="0"/>
              <a:t>Distribués</a:t>
            </a:r>
          </a:p>
        </p:txBody>
      </p:sp>
      <p:sp>
        <p:nvSpPr>
          <p:cNvPr id="15" name="Rectangle 14">
            <a:extLst>
              <a:ext uri="{FF2B5EF4-FFF2-40B4-BE49-F238E27FC236}">
                <a16:creationId xmlns:a16="http://schemas.microsoft.com/office/drawing/2014/main" id="{466358DD-37C6-4F8B-8DB0-FC0131EE82C5}"/>
              </a:ext>
            </a:extLst>
          </p:cNvPr>
          <p:cNvSpPr/>
          <p:nvPr/>
        </p:nvSpPr>
        <p:spPr>
          <a:xfrm>
            <a:off x="7184623" y="5821724"/>
            <a:ext cx="1459054"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Plantevin</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2018)</a:t>
            </a:r>
          </a:p>
        </p:txBody>
      </p:sp>
      <p:cxnSp>
        <p:nvCxnSpPr>
          <p:cNvPr id="7" name="Straight Arrow Connector 6">
            <a:extLst>
              <a:ext uri="{FF2B5EF4-FFF2-40B4-BE49-F238E27FC236}">
                <a16:creationId xmlns:a16="http://schemas.microsoft.com/office/drawing/2014/main" id="{91C1A778-4020-4CF5-BC12-289724E80254}"/>
              </a:ext>
            </a:extLst>
          </p:cNvPr>
          <p:cNvCxnSpPr>
            <a:cxnSpLocks/>
          </p:cNvCxnSpPr>
          <p:nvPr/>
        </p:nvCxnSpPr>
        <p:spPr>
          <a:xfrm flipH="1">
            <a:off x="1451549" y="3846195"/>
            <a:ext cx="3871" cy="335537"/>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6C0F0-B5FB-42AE-9D00-A6DBDD5E41EA}"/>
              </a:ext>
            </a:extLst>
          </p:cNvPr>
          <p:cNvCxnSpPr>
            <a:cxnSpLocks/>
          </p:cNvCxnSpPr>
          <p:nvPr/>
        </p:nvCxnSpPr>
        <p:spPr>
          <a:xfrm flipV="1">
            <a:off x="1438275" y="3857625"/>
            <a:ext cx="6490335" cy="1"/>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53BA7-B5E1-4574-8BA4-EA3416FC88FE}"/>
              </a:ext>
            </a:extLst>
          </p:cNvPr>
          <p:cNvCxnSpPr>
            <a:cxnSpLocks/>
            <a:endCxn id="14" idx="0"/>
          </p:cNvCxnSpPr>
          <p:nvPr/>
        </p:nvCxnSpPr>
        <p:spPr>
          <a:xfrm>
            <a:off x="7914151" y="3857624"/>
            <a:ext cx="0" cy="30789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46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528807"/>
            <a:ext cx="8502052" cy="55117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ou partiellement centralisées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un ou plusieurs points de défaillances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problèmes de fiabilité</a:t>
            </a:r>
          </a:p>
          <a:p>
            <a:pPr marL="742950" lvl="1"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contraintes d’environnement pour le déploiement de nouveaux composants logiciels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contraintes technologiques pour l’ajout de nouveaux capteurs</a:t>
            </a:r>
          </a:p>
          <a:p>
            <a:pPr marL="742950" lvl="1"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 distribués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premiers pas vers une architecture plus fiable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l’intelligence est déportée d’un serveur central vers les capteurs et effecteurs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i.e.</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transducteurs)</a:t>
            </a:r>
          </a:p>
          <a:p>
            <a:pPr marL="285750"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768486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8395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cxnSp>
        <p:nvCxnSpPr>
          <p:cNvPr id="3" name="Straight Connector 2">
            <a:extLst>
              <a:ext uri="{FF2B5EF4-FFF2-40B4-BE49-F238E27FC236}">
                <a16:creationId xmlns:a16="http://schemas.microsoft.com/office/drawing/2014/main" id="{D7D2975B-F9B4-4278-9069-561859EC265D}"/>
              </a:ext>
            </a:extLst>
          </p:cNvPr>
          <p:cNvCxnSpPr/>
          <p:nvPr/>
        </p:nvCxnSpPr>
        <p:spPr>
          <a:xfrm>
            <a:off x="1124465" y="2891481"/>
            <a:ext cx="788292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1AAD87-BB2E-4199-82BA-2E5C32FA8B27}"/>
              </a:ext>
            </a:extLst>
          </p:cNvPr>
          <p:cNvCxnSpPr>
            <a:cxnSpLocks/>
          </p:cNvCxnSpPr>
          <p:nvPr/>
        </p:nvCxnSpPr>
        <p:spPr>
          <a:xfrm flipV="1">
            <a:off x="9007393" y="2891481"/>
            <a:ext cx="0" cy="2570205"/>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0303FF-B2FD-4057-B521-24D1E0FE1A11}"/>
              </a:ext>
            </a:extLst>
          </p:cNvPr>
          <p:cNvCxnSpPr>
            <a:cxnSpLocks/>
          </p:cNvCxnSpPr>
          <p:nvPr/>
        </p:nvCxnSpPr>
        <p:spPr>
          <a:xfrm>
            <a:off x="5857103" y="5461686"/>
            <a:ext cx="3150290"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111B-C2F7-4BF6-98A0-47D164E6EC0D}"/>
              </a:ext>
            </a:extLst>
          </p:cNvPr>
          <p:cNvCxnSpPr>
            <a:cxnSpLocks/>
          </p:cNvCxnSpPr>
          <p:nvPr/>
        </p:nvCxnSpPr>
        <p:spPr>
          <a:xfrm flipV="1">
            <a:off x="5857103" y="4114800"/>
            <a:ext cx="0" cy="1346886"/>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BE0AA8-902E-4D69-962C-658BE9CA2E63}"/>
              </a:ext>
            </a:extLst>
          </p:cNvPr>
          <p:cNvCxnSpPr>
            <a:cxnSpLocks/>
          </p:cNvCxnSpPr>
          <p:nvPr/>
        </p:nvCxnSpPr>
        <p:spPr>
          <a:xfrm>
            <a:off x="1124465" y="4114800"/>
            <a:ext cx="4732638"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1D610-3A65-4202-9227-6488DE98EFBE}"/>
              </a:ext>
            </a:extLst>
          </p:cNvPr>
          <p:cNvCxnSpPr>
            <a:cxnSpLocks/>
          </p:cNvCxnSpPr>
          <p:nvPr/>
        </p:nvCxnSpPr>
        <p:spPr>
          <a:xfrm flipV="1">
            <a:off x="1124465" y="2891482"/>
            <a:ext cx="0" cy="1223318"/>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668F81-3512-42C5-A515-BB26998C7DCC}"/>
              </a:ext>
            </a:extLst>
          </p:cNvPr>
          <p:cNvSpPr txBox="1"/>
          <p:nvPr/>
        </p:nvSpPr>
        <p:spPr>
          <a:xfrm>
            <a:off x="3091696" y="2346737"/>
            <a:ext cx="4340552" cy="456535"/>
          </a:xfrm>
          <a:prstGeom prst="rect">
            <a:avLst/>
          </a:prstGeom>
          <a:noFill/>
        </p:spPr>
        <p:txBody>
          <a:bodyPr wrap="square" rtlCol="0">
            <a:spAutoFit/>
          </a:bodyPr>
          <a:lstStyle/>
          <a:p>
            <a:pPr algn="ctr">
              <a:lnSpc>
                <a:spcPct val="150000"/>
              </a:lnSpc>
            </a:pPr>
            <a:r>
              <a:rPr lang="fr-CA" b="1" dirty="0">
                <a:solidFill>
                  <a:srgbClr val="2F71D1"/>
                </a:solidFill>
                <a:latin typeface="Helvetica" panose="020B0604020202020204" pitchFamily="34" charset="0"/>
                <a:cs typeface="Helvetica" panose="020B0604020202020204" pitchFamily="34" charset="0"/>
                <a:sym typeface="Wingdings" panose="05000000000000000000" pitchFamily="2" charset="2"/>
              </a:rPr>
              <a:t>préparation des données</a:t>
            </a:r>
            <a:endParaRPr lang="fr-CA"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89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1144178"/>
            <a:ext cx="7352523" cy="4569643"/>
          </a:xfrm>
        </p:spPr>
        <p:txBody>
          <a:bodyPr>
            <a:normAutofit fontScale="85000" lnSpcReduction="20000"/>
          </a:bodyPr>
          <a:lstStyle/>
          <a:p>
            <a:pPr marL="457200" indent="-457200" algn="just">
              <a:lnSpc>
                <a:spcPct val="200000"/>
              </a:lnSpc>
              <a:spcBef>
                <a:spcPts val="0"/>
              </a:spcBef>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Introduction</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État de l’art</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1900" i="1" dirty="0">
              <a:solidFill>
                <a:schemeClr val="bg1"/>
              </a:solidFill>
              <a:latin typeface="Helvetica" panose="020B0604020202020204" pitchFamily="34" charset="0"/>
              <a:cs typeface="Helvetica" panose="020B0604020202020204" pitchFamily="34" charset="0"/>
              <a:sym typeface="Wingdings"/>
            </a:endParaRP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a:solidFill>
                  <a:schemeClr val="bg1"/>
                </a:solidFill>
                <a:latin typeface="Helvetica" panose="020B0604020202020204" pitchFamily="34" charset="0"/>
                <a:cs typeface="Helvetica" panose="020B0604020202020204" pitchFamily="34" charset="0"/>
                <a:sym typeface="Wingdings"/>
              </a:rPr>
              <a:t>ateliers</a:t>
            </a:r>
            <a:r>
              <a:rPr lang="fr-FR" sz="1900" dirty="0">
                <a:solidFill>
                  <a:schemeClr val="bg1"/>
                </a:solidFill>
                <a:latin typeface="Helvetica" panose="020B0604020202020204" pitchFamily="34" charset="0"/>
                <a:cs typeface="Helvetica" panose="020B0604020202020204" pitchFamily="34" charset="0"/>
                <a:sym typeface="Wingdings"/>
              </a:rPr>
              <a:t> pour l’apprentissage machine</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err="1">
                <a:solidFill>
                  <a:schemeClr val="bg1"/>
                </a:solidFill>
                <a:latin typeface="Helvetica" panose="020B0604020202020204" pitchFamily="34" charset="0"/>
                <a:cs typeface="Helvetica" panose="020B0604020202020204" pitchFamily="34" charset="0"/>
                <a:sym typeface="Wingdings"/>
              </a:rPr>
              <a:t>wearable</a:t>
            </a:r>
            <a:r>
              <a:rPr lang="fr-FR" sz="1900" i="1" dirty="0">
                <a:solidFill>
                  <a:schemeClr val="bg1"/>
                </a:solidFill>
                <a:latin typeface="Helvetica" panose="020B0604020202020204" pitchFamily="34" charset="0"/>
                <a:cs typeface="Helvetica" panose="020B0604020202020204" pitchFamily="34" charset="0"/>
                <a:sym typeface="Wingdings"/>
              </a:rPr>
              <a:t> </a:t>
            </a:r>
            <a:r>
              <a:rPr lang="fr-FR" sz="1900" i="1" dirty="0" err="1">
                <a:solidFill>
                  <a:schemeClr val="bg1"/>
                </a:solidFill>
                <a:latin typeface="Helvetica" panose="020B0604020202020204" pitchFamily="34" charset="0"/>
                <a:cs typeface="Helvetica" panose="020B0604020202020204" pitchFamily="34" charset="0"/>
                <a:sym typeface="Wingdings"/>
              </a:rPr>
              <a:t>devices</a:t>
            </a:r>
            <a:endParaRPr lang="fr-FR" sz="1900"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La reconnaissance des types de sols</a:t>
            </a:r>
            <a:endParaRPr lang="fr-FR" sz="2100" b="1" i="1"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Conclusion</a:t>
            </a:r>
          </a:p>
        </p:txBody>
      </p:sp>
    </p:spTree>
    <p:extLst>
      <p:ext uri="{BB962C8B-B14F-4D97-AF65-F5344CB8AC3E}">
        <p14:creationId xmlns:p14="http://schemas.microsoft.com/office/powerpoint/2010/main" val="355240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300899" y="4119513"/>
            <a:ext cx="4666268" cy="1093509"/>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BCD9A88-9357-433D-AF44-A9AC18726FF2}"/>
              </a:ext>
            </a:extLst>
          </p:cNvPr>
          <p:cNvSpPr/>
          <p:nvPr/>
        </p:nvSpPr>
        <p:spPr>
          <a:xfrm>
            <a:off x="4804736" y="4901809"/>
            <a:ext cx="345232" cy="669431"/>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F4C4B8E-FFF2-4662-84E4-774E748E96E0}"/>
              </a:ext>
            </a:extLst>
          </p:cNvPr>
          <p:cNvSpPr txBox="1"/>
          <p:nvPr/>
        </p:nvSpPr>
        <p:spPr>
          <a:xfrm>
            <a:off x="2807076" y="5571240"/>
            <a:ext cx="4340552" cy="872034"/>
          </a:xfrm>
          <a:prstGeom prst="rect">
            <a:avLst/>
          </a:prstGeom>
          <a:noFill/>
        </p:spPr>
        <p:txBody>
          <a:bodyPr wrap="square" rtlCol="0">
            <a:spAutoFit/>
          </a:bodyPr>
          <a:lstStyle/>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modèles d’apprentissage</a:t>
            </a:r>
          </a:p>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prédictions (reconnaissance)</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42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algorithmes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6373C71-5479-4B92-AC51-9449CA06FE6F}"/>
              </a:ext>
            </a:extLst>
          </p:cNvPr>
          <p:cNvSpPr/>
          <p:nvPr/>
        </p:nvSpPr>
        <p:spPr>
          <a:xfrm>
            <a:off x="1011554" y="3351085"/>
            <a:ext cx="7120890" cy="2916903"/>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57FEFF8-65AD-4BD3-B112-E8505605581F}"/>
              </a:ext>
            </a:extLst>
          </p:cNvPr>
          <p:cNvSpPr/>
          <p:nvPr/>
        </p:nvSpPr>
        <p:spPr>
          <a:xfrm>
            <a:off x="1011555" y="1949682"/>
            <a:ext cx="7120890" cy="91440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B652A5E4-1A0F-454C-8A8E-2ED1116C7B25}"/>
              </a:ext>
            </a:extLst>
          </p:cNvPr>
          <p:cNvSpPr txBox="1"/>
          <p:nvPr/>
        </p:nvSpPr>
        <p:spPr>
          <a:xfrm>
            <a:off x="855559" y="1572317"/>
            <a:ext cx="252010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probabilistes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63330F60-9A97-4A4B-9042-13E84EA4F6FD}"/>
              </a:ext>
            </a:extLst>
          </p:cNvPr>
          <p:cNvSpPr txBox="1"/>
          <p:nvPr/>
        </p:nvSpPr>
        <p:spPr>
          <a:xfrm>
            <a:off x="855559" y="2960142"/>
            <a:ext cx="3018857"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forage de données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CE7F3E92-5113-4763-990A-588E984258F7}"/>
              </a:ext>
            </a:extLst>
          </p:cNvPr>
          <p:cNvSpPr/>
          <p:nvPr/>
        </p:nvSpPr>
        <p:spPr>
          <a:xfrm>
            <a:off x="1929409" y="2022910"/>
            <a:ext cx="8070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Bayésiens</a:t>
            </a:r>
          </a:p>
        </p:txBody>
      </p:sp>
      <p:sp>
        <p:nvSpPr>
          <p:cNvPr id="18" name="Rectangle 17">
            <a:extLst>
              <a:ext uri="{FF2B5EF4-FFF2-40B4-BE49-F238E27FC236}">
                <a16:creationId xmlns:a16="http://schemas.microsoft.com/office/drawing/2014/main" id="{77CB5EFF-74A7-4A34-BA2B-EDB2468549E8}"/>
              </a:ext>
            </a:extLst>
          </p:cNvPr>
          <p:cNvSpPr/>
          <p:nvPr/>
        </p:nvSpPr>
        <p:spPr>
          <a:xfrm>
            <a:off x="3994096" y="2022910"/>
            <a:ext cx="11558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Modèles de Markov Cachés (HMM)</a:t>
            </a:r>
          </a:p>
        </p:txBody>
      </p:sp>
      <p:sp>
        <p:nvSpPr>
          <p:cNvPr id="19" name="Rectangle 18">
            <a:extLst>
              <a:ext uri="{FF2B5EF4-FFF2-40B4-BE49-F238E27FC236}">
                <a16:creationId xmlns:a16="http://schemas.microsoft.com/office/drawing/2014/main" id="{9A4D01F7-939F-4EC9-832C-D34BCFAE11EC}"/>
              </a:ext>
            </a:extLst>
          </p:cNvPr>
          <p:cNvSpPr/>
          <p:nvPr/>
        </p:nvSpPr>
        <p:spPr>
          <a:xfrm>
            <a:off x="6091483" y="2030342"/>
            <a:ext cx="139516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Champs Aléatoires Conditionnels</a:t>
            </a:r>
          </a:p>
          <a:p>
            <a:pPr algn="ctr"/>
            <a:r>
              <a:rPr lang="fr-FR" sz="1200" b="1" dirty="0"/>
              <a:t>(</a:t>
            </a:r>
            <a:r>
              <a:rPr lang="fr-FR" sz="1200" b="1" dirty="0" err="1"/>
              <a:t>CRFs</a:t>
            </a:r>
            <a:r>
              <a:rPr lang="fr-FR" sz="1200" b="1" dirty="0"/>
              <a:t>)</a:t>
            </a:r>
          </a:p>
        </p:txBody>
      </p:sp>
      <p:sp>
        <p:nvSpPr>
          <p:cNvPr id="20" name="Rectangle 19">
            <a:extLst>
              <a:ext uri="{FF2B5EF4-FFF2-40B4-BE49-F238E27FC236}">
                <a16:creationId xmlns:a16="http://schemas.microsoft.com/office/drawing/2014/main" id="{9DA82C96-536A-40AD-A2DE-C3DC5C37EE03}"/>
              </a:ext>
            </a:extLst>
          </p:cNvPr>
          <p:cNvSpPr/>
          <p:nvPr/>
        </p:nvSpPr>
        <p:spPr>
          <a:xfrm>
            <a:off x="1588021"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Arbres de décision</a:t>
            </a:r>
          </a:p>
        </p:txBody>
      </p:sp>
      <p:sp>
        <p:nvSpPr>
          <p:cNvPr id="22" name="Rectangle 21">
            <a:extLst>
              <a:ext uri="{FF2B5EF4-FFF2-40B4-BE49-F238E27FC236}">
                <a16:creationId xmlns:a16="http://schemas.microsoft.com/office/drawing/2014/main" id="{8E0872B4-8817-4AD6-B3D4-63218B6B1172}"/>
              </a:ext>
            </a:extLst>
          </p:cNvPr>
          <p:cNvSpPr/>
          <p:nvPr/>
        </p:nvSpPr>
        <p:spPr>
          <a:xfrm>
            <a:off x="1591347"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I</a:t>
            </a:r>
            <a:r>
              <a:rPr lang="fr-FR" sz="1200" b="1" dirty="0">
                <a:solidFill>
                  <a:schemeClr val="tx1">
                    <a:lumMod val="65000"/>
                    <a:lumOff val="35000"/>
                  </a:schemeClr>
                </a:solidFill>
              </a:rPr>
              <a:t>D3</a:t>
            </a:r>
          </a:p>
        </p:txBody>
      </p:sp>
      <p:sp>
        <p:nvSpPr>
          <p:cNvPr id="23" name="Rectangle 22">
            <a:extLst>
              <a:ext uri="{FF2B5EF4-FFF2-40B4-BE49-F238E27FC236}">
                <a16:creationId xmlns:a16="http://schemas.microsoft.com/office/drawing/2014/main" id="{4969AB06-D43C-4995-A086-3C36E051FA7D}"/>
              </a:ext>
            </a:extLst>
          </p:cNvPr>
          <p:cNvSpPr/>
          <p:nvPr/>
        </p:nvSpPr>
        <p:spPr>
          <a:xfrm>
            <a:off x="1591346" y="4647582"/>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C4.5</a:t>
            </a:r>
            <a:endParaRPr lang="fr-FR" sz="1200" b="1" dirty="0">
              <a:solidFill>
                <a:schemeClr val="tx1">
                  <a:lumMod val="65000"/>
                  <a:lumOff val="35000"/>
                </a:schemeClr>
              </a:solidFill>
            </a:endParaRPr>
          </a:p>
        </p:txBody>
      </p:sp>
      <p:sp>
        <p:nvSpPr>
          <p:cNvPr id="25" name="Rectangle 24">
            <a:extLst>
              <a:ext uri="{FF2B5EF4-FFF2-40B4-BE49-F238E27FC236}">
                <a16:creationId xmlns:a16="http://schemas.microsoft.com/office/drawing/2014/main" id="{1F6A988D-D925-4371-98C6-363BEE802684}"/>
              </a:ext>
            </a:extLst>
          </p:cNvPr>
          <p:cNvSpPr/>
          <p:nvPr/>
        </p:nvSpPr>
        <p:spPr>
          <a:xfrm>
            <a:off x="4541474"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Clustering</a:t>
            </a:r>
          </a:p>
        </p:txBody>
      </p:sp>
      <p:sp>
        <p:nvSpPr>
          <p:cNvPr id="26" name="Rectangle 25">
            <a:extLst>
              <a:ext uri="{FF2B5EF4-FFF2-40B4-BE49-F238E27FC236}">
                <a16:creationId xmlns:a16="http://schemas.microsoft.com/office/drawing/2014/main" id="{4EADDA39-6931-438E-B0E6-E5BA7CE54810}"/>
              </a:ext>
            </a:extLst>
          </p:cNvPr>
          <p:cNvSpPr/>
          <p:nvPr/>
        </p:nvSpPr>
        <p:spPr>
          <a:xfrm>
            <a:off x="4544800"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k-</a:t>
            </a:r>
            <a:r>
              <a:rPr lang="en-US" sz="1200" b="1" dirty="0" err="1">
                <a:solidFill>
                  <a:schemeClr val="tx1">
                    <a:lumMod val="65000"/>
                    <a:lumOff val="35000"/>
                  </a:schemeClr>
                </a:solidFill>
              </a:rPr>
              <a:t>moyennes</a:t>
            </a:r>
            <a:endParaRPr lang="fr-FR" sz="1200" b="1" dirty="0">
              <a:solidFill>
                <a:schemeClr val="tx1">
                  <a:lumMod val="65000"/>
                  <a:lumOff val="35000"/>
                </a:schemeClr>
              </a:solidFill>
            </a:endParaRPr>
          </a:p>
        </p:txBody>
      </p:sp>
      <p:sp>
        <p:nvSpPr>
          <p:cNvPr id="31" name="Rectangle 30">
            <a:extLst>
              <a:ext uri="{FF2B5EF4-FFF2-40B4-BE49-F238E27FC236}">
                <a16:creationId xmlns:a16="http://schemas.microsoft.com/office/drawing/2014/main" id="{34507D99-107C-45C0-A92B-35053D1E5C75}"/>
              </a:ext>
            </a:extLst>
          </p:cNvPr>
          <p:cNvSpPr/>
          <p:nvPr/>
        </p:nvSpPr>
        <p:spPr>
          <a:xfrm>
            <a:off x="3110374" y="3724642"/>
            <a:ext cx="1151719" cy="95237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Machines à Vecteurs de Support (</a:t>
            </a:r>
            <a:r>
              <a:rPr lang="fr-FR" sz="1200" b="1" dirty="0" err="1"/>
              <a:t>SVMs</a:t>
            </a:r>
            <a:r>
              <a:rPr lang="fr-FR" sz="1200" b="1" dirty="0"/>
              <a:t>)</a:t>
            </a:r>
          </a:p>
        </p:txBody>
      </p:sp>
      <p:sp>
        <p:nvSpPr>
          <p:cNvPr id="32" name="Rectangle 31">
            <a:extLst>
              <a:ext uri="{FF2B5EF4-FFF2-40B4-BE49-F238E27FC236}">
                <a16:creationId xmlns:a16="http://schemas.microsoft.com/office/drawing/2014/main" id="{7222ABBF-D4EA-469F-8F7A-FCD5B33FF0DD}"/>
              </a:ext>
            </a:extLst>
          </p:cNvPr>
          <p:cNvSpPr/>
          <p:nvPr/>
        </p:nvSpPr>
        <p:spPr>
          <a:xfrm>
            <a:off x="6078736" y="3724642"/>
            <a:ext cx="1618518" cy="922940"/>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de Neurones Artificiels (ANN)</a:t>
            </a:r>
          </a:p>
          <a:p>
            <a:pPr algn="ctr"/>
            <a:r>
              <a:rPr lang="fr-FR" sz="1200" b="1" dirty="0"/>
              <a:t>+</a:t>
            </a:r>
            <a:br>
              <a:rPr lang="fr-FR" sz="1200" b="1" dirty="0"/>
            </a:br>
            <a:r>
              <a:rPr lang="fr-FR" sz="1200" b="1" dirty="0"/>
              <a:t>Apprentissage profond</a:t>
            </a:r>
          </a:p>
        </p:txBody>
      </p:sp>
      <p:sp>
        <p:nvSpPr>
          <p:cNvPr id="21" name="Rectangle 20">
            <a:extLst>
              <a:ext uri="{FF2B5EF4-FFF2-40B4-BE49-F238E27FC236}">
                <a16:creationId xmlns:a16="http://schemas.microsoft.com/office/drawing/2014/main" id="{A3EBE104-BBE8-4289-8360-4F39BB10CEE0}"/>
              </a:ext>
            </a:extLst>
          </p:cNvPr>
          <p:cNvSpPr/>
          <p:nvPr/>
        </p:nvSpPr>
        <p:spPr>
          <a:xfrm>
            <a:off x="1598181" y="5129306"/>
            <a:ext cx="1148393"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lumMod val="65000"/>
                    <a:lumOff val="35000"/>
                  </a:schemeClr>
                </a:solidFill>
              </a:rPr>
              <a:t>Forêt</a:t>
            </a:r>
            <a:r>
              <a:rPr lang="en-US" sz="1200" b="1" dirty="0">
                <a:solidFill>
                  <a:schemeClr val="tx1">
                    <a:lumMod val="65000"/>
                    <a:lumOff val="35000"/>
                  </a:schemeClr>
                </a:solidFill>
              </a:rPr>
              <a:t> </a:t>
            </a:r>
            <a:r>
              <a:rPr lang="en-US" sz="1200" b="1" dirty="0" err="1">
                <a:solidFill>
                  <a:schemeClr val="tx1">
                    <a:lumMod val="65000"/>
                    <a:lumOff val="35000"/>
                  </a:schemeClr>
                </a:solidFill>
              </a:rPr>
              <a:t>d’arbres</a:t>
            </a:r>
            <a:r>
              <a:rPr lang="en-US" sz="1200" b="1" dirty="0">
                <a:solidFill>
                  <a:schemeClr val="tx1">
                    <a:lumMod val="65000"/>
                    <a:lumOff val="35000"/>
                  </a:schemeClr>
                </a:solidFill>
              </a:rPr>
              <a:t> </a:t>
            </a:r>
            <a:r>
              <a:rPr lang="en-US" sz="1200" b="1" dirty="0" err="1">
                <a:solidFill>
                  <a:schemeClr val="tx1">
                    <a:lumMod val="65000"/>
                    <a:lumOff val="35000"/>
                  </a:schemeClr>
                </a:solidFill>
              </a:rPr>
              <a:t>décisionnels</a:t>
            </a:r>
            <a:endParaRPr lang="fr-FR" sz="1200" b="1" dirty="0">
              <a:solidFill>
                <a:schemeClr val="tx1">
                  <a:lumMod val="65000"/>
                  <a:lumOff val="35000"/>
                </a:schemeClr>
              </a:solidFill>
            </a:endParaRPr>
          </a:p>
        </p:txBody>
      </p:sp>
      <p:sp>
        <p:nvSpPr>
          <p:cNvPr id="24" name="Rectangle 23">
            <a:extLst>
              <a:ext uri="{FF2B5EF4-FFF2-40B4-BE49-F238E27FC236}">
                <a16:creationId xmlns:a16="http://schemas.microsoft.com/office/drawing/2014/main" id="{4CB8A47F-2ADD-46A9-AA22-2748A76F4CD2}"/>
              </a:ext>
            </a:extLst>
          </p:cNvPr>
          <p:cNvSpPr/>
          <p:nvPr/>
        </p:nvSpPr>
        <p:spPr>
          <a:xfrm>
            <a:off x="3110374" y="4833842"/>
            <a:ext cx="1151719" cy="812341"/>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k plus proches voisins</a:t>
            </a:r>
          </a:p>
        </p:txBody>
      </p:sp>
    </p:spTree>
    <p:extLst>
      <p:ext uri="{BB962C8B-B14F-4D97-AF65-F5344CB8AC3E}">
        <p14:creationId xmlns:p14="http://schemas.microsoft.com/office/powerpoint/2010/main" val="207028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219200" y="2893925"/>
            <a:ext cx="7834365" cy="2319097"/>
          </a:xfrm>
          <a:prstGeom prst="rect">
            <a:avLst/>
          </a:prstGeom>
          <a:noFill/>
          <a:ln w="38100">
            <a:solidFill>
              <a:srgbClr val="2F71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C7201B-EAC7-483E-BAE5-ABB859395D7D}"/>
              </a:ext>
            </a:extLst>
          </p:cNvPr>
          <p:cNvSpPr txBox="1"/>
          <p:nvPr/>
        </p:nvSpPr>
        <p:spPr>
          <a:xfrm>
            <a:off x="2401724" y="5666421"/>
            <a:ext cx="4340552" cy="456535"/>
          </a:xfrm>
          <a:prstGeom prst="rect">
            <a:avLst/>
          </a:prstGeom>
          <a:noFill/>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ateliers</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d’apprentissage machine</a:t>
            </a:r>
            <a:endParaRPr lang="fr-FR" b="1" dirty="0">
              <a:solidFill>
                <a:srgbClr val="2F71D1"/>
              </a:solidFill>
              <a:latin typeface="Helvetica" panose="020B0604020202020204" pitchFamily="34" charset="0"/>
              <a:cs typeface="Helvetica" panose="020B0604020202020204" pitchFamily="34" charset="0"/>
            </a:endParaRPr>
          </a:p>
        </p:txBody>
      </p:sp>
      <p:sp>
        <p:nvSpPr>
          <p:cNvPr id="12" name="Arrow: Down 11">
            <a:extLst>
              <a:ext uri="{FF2B5EF4-FFF2-40B4-BE49-F238E27FC236}">
                <a16:creationId xmlns:a16="http://schemas.microsoft.com/office/drawing/2014/main" id="{3E95DA37-EB34-4F7C-B192-F88678D54BC3}"/>
              </a:ext>
            </a:extLst>
          </p:cNvPr>
          <p:cNvSpPr/>
          <p:nvPr/>
        </p:nvSpPr>
        <p:spPr>
          <a:xfrm>
            <a:off x="4399384" y="5288811"/>
            <a:ext cx="345232" cy="456535"/>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570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571281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B6B1DB79-5A70-4A75-80E8-E9F56661D355}"/>
              </a:ext>
            </a:extLst>
          </p:cNvPr>
          <p:cNvSpPr txBox="1"/>
          <p:nvPr/>
        </p:nvSpPr>
        <p:spPr>
          <a:xfrm>
            <a:off x="331427" y="1807962"/>
            <a:ext cx="8481145" cy="3908762"/>
          </a:xfrm>
          <a:prstGeom prst="rect">
            <a:avLst/>
          </a:prstGeom>
          <a:noFill/>
          <a:ln>
            <a:noFill/>
          </a:ln>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3 outils les plus connus et les plus utilisés dans la littérature </a:t>
            </a:r>
          </a:p>
          <a:p>
            <a:pPr marL="742950" lvl="1" indent="-285750">
              <a:spcBef>
                <a:spcPts val="600"/>
              </a:spcBef>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(Holmes et al., 1994) </a:t>
            </a:r>
          </a:p>
          <a:p>
            <a:pPr marL="742950" lvl="1" indent="-285750">
              <a:spcAft>
                <a:spcPts val="600"/>
              </a:spcAft>
              <a:buFont typeface="Wingdings" panose="05000000000000000000" pitchFamily="2" charset="2"/>
              <a:buChar char="à"/>
            </a:pP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RapidMiner</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Ritthoo</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2004)</a:t>
            </a:r>
          </a:p>
          <a:p>
            <a:pPr marL="742950" lvl="1" indent="-285750">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r>
              <a:rPr lang="fr-FR" sz="16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Demšar</a:t>
            </a:r>
            <a:r>
              <a:rPr lang="fr-FR" sz="1100" b="1"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buFont typeface="Wingdings" panose="05000000000000000000" pitchFamily="2" charset="2"/>
              <a:buChar char="à"/>
            </a:pP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outils extensibles (module additionnels)</a:t>
            </a:r>
          </a:p>
          <a:p>
            <a:pPr marL="628650" lvl="1"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dépendance à l’outil</a:t>
            </a:r>
          </a:p>
          <a:p>
            <a:pPr marL="628650" lvl="1"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plus ou moins adaptés pour des applications expérimentales</a:t>
            </a:r>
          </a:p>
          <a:p>
            <a:pPr marL="171450"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pas adaptés dans le contexte d’une architecture distribuée</a:t>
            </a:r>
          </a:p>
          <a:p>
            <a:pPr marL="171450" indent="-171450">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nécessitent beaucoup de ressources pour fonctionner</a:t>
            </a:r>
          </a:p>
        </p:txBody>
      </p:sp>
    </p:spTree>
    <p:extLst>
      <p:ext uri="{BB962C8B-B14F-4D97-AF65-F5344CB8AC3E}">
        <p14:creationId xmlns:p14="http://schemas.microsoft.com/office/powerpoint/2010/main" val="61032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727158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390739" y="2020665"/>
            <a:ext cx="7331239" cy="378565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centrales inertielles (IMU) </a:t>
            </a:r>
          </a:p>
          <a:p>
            <a:pPr marL="742950" lvl="1"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accéléromètres</a:t>
            </a:r>
          </a:p>
          <a:p>
            <a:pPr marL="742950" lvl="1" indent="-285750">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gyroscopes</a:t>
            </a:r>
          </a:p>
          <a:p>
            <a:pPr marL="742950" lvl="1" indent="-285750">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magnétomètres</a:t>
            </a:r>
          </a:p>
          <a:p>
            <a:pPr marL="742950" lvl="1" indent="-285750">
              <a:lnSpc>
                <a:spcPct val="150000"/>
              </a:lnSpc>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capteurs physiologiques</a:t>
            </a:r>
          </a:p>
          <a:p>
            <a:pPr marL="742950" lvl="1" indent="-285750">
              <a:spcBef>
                <a:spcPts val="6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activité cardiaque (ECG, PPG)</a:t>
            </a:r>
          </a:p>
          <a:p>
            <a:pPr marL="742950" lvl="1" indent="-285750">
              <a:spcBef>
                <a:spcPts val="6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activité musculaire (EMG)</a:t>
            </a:r>
          </a:p>
          <a:p>
            <a:pPr marL="742950" lvl="1" indent="-285750">
              <a:spcBef>
                <a:spcPts val="6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glycémie </a:t>
            </a:r>
          </a:p>
          <a:p>
            <a:pPr marL="742950" lvl="1" indent="-285750">
              <a:spcBef>
                <a:spcPts val="6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SPO</a:t>
            </a:r>
            <a:r>
              <a:rPr lang="fr-FR" sz="1600" baseline="-25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p>
        </p:txBody>
      </p:sp>
    </p:spTree>
    <p:extLst>
      <p:ext uri="{BB962C8B-B14F-4D97-AF65-F5344CB8AC3E}">
        <p14:creationId xmlns:p14="http://schemas.microsoft.com/office/powerpoint/2010/main" val="18431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390739" y="1683187"/>
            <a:ext cx="7331239" cy="4872937"/>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autonomes effectuent des traitements plus ou moins complexes :</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faut communiquer ces informations avec une autre entité de l’habitat intelligent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serveur d’applications)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volume de données et la fréquence d’échantillonnage sont variables en fonction des capteurs</a:t>
            </a:r>
          </a:p>
          <a:p>
            <a:pPr marL="742950" lvl="1" indent="-285750">
              <a:spcBef>
                <a:spcPts val="12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différentes technologies de communication sans-fils plus ou moins adaptées en fonction du cas d’utilisation</a:t>
            </a:r>
          </a:p>
          <a:p>
            <a:pPr marL="1200150" lvl="2" indent="-285750">
              <a:lnSpc>
                <a:spcPct val="20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couches matérielles du modèle réseau : </a:t>
            </a: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Wi-Fi, BLE, </a:t>
            </a:r>
            <a:r>
              <a:rPr lang="fr-FR" sz="14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ZigBee</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NFC</a:t>
            </a:r>
          </a:p>
          <a:p>
            <a:pPr marL="1200150" lvl="2" indent="-285750">
              <a:lnSpc>
                <a:spcPct val="20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couches hautes du modèle réseau : </a:t>
            </a: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modèle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publish</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subcribe</a:t>
            </a:r>
            <a:endPar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657350" lvl="3" indent="-285750">
              <a:lnSpc>
                <a:spcPct val="20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modèle client/server (API REST)</a:t>
            </a:r>
          </a:p>
        </p:txBody>
      </p:sp>
    </p:spTree>
    <p:extLst>
      <p:ext uri="{BB962C8B-B14F-4D97-AF65-F5344CB8AC3E}">
        <p14:creationId xmlns:p14="http://schemas.microsoft.com/office/powerpoint/2010/main" val="918899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699796" y="2269958"/>
            <a:ext cx="7815554" cy="2985433"/>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technologie peut être utilisée avec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des caractéristiques différentes :</a:t>
            </a:r>
          </a:p>
          <a:p>
            <a:pPr marL="742950" lvl="1" indent="-285750">
              <a:spcBef>
                <a:spcPts val="6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portée, débit, consommation énergétique</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cas d’applications qui lui leur sont propres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donc être fait rigoureusement dans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349270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56725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Introduction</a:t>
            </a:r>
          </a:p>
        </p:txBody>
      </p:sp>
    </p:spTree>
    <p:extLst>
      <p:ext uri="{BB962C8B-B14F-4D97-AF65-F5344CB8AC3E}">
        <p14:creationId xmlns:p14="http://schemas.microsoft.com/office/powerpoint/2010/main" val="128665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528807"/>
            <a:ext cx="7331239" cy="525785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architectures d’habitats intelligents fondamentalement différentes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ont fait leurs preuves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 et de fiabilité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ensemble de tâches complexes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nombreuses méthodes et différents algorithmes</a:t>
            </a:r>
          </a:p>
          <a:p>
            <a:pPr marL="285750" indent="-285750">
              <a:lnSpc>
                <a:spcPct val="150000"/>
              </a:lnSpc>
              <a:buFont typeface="Wingdings" panose="05000000000000000000" pitchFamily="2" charset="2"/>
              <a:buChar char="à"/>
            </a:pP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ateliers d’apprentissage machine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intermédiaires entre le matériel et le logiciel</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dépendance à leur contexte d’utilisation</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 adaptés aux architectures distribuées</a:t>
            </a:r>
          </a:p>
        </p:txBody>
      </p:sp>
    </p:spTree>
    <p:extLst>
      <p:ext uri="{BB962C8B-B14F-4D97-AF65-F5344CB8AC3E}">
        <p14:creationId xmlns:p14="http://schemas.microsoft.com/office/powerpoint/2010/main" val="3368291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2103726"/>
            <a:ext cx="7331239" cy="299569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nouveaux capteurs qui génèrent différent types de données à des fréquences variables</a:t>
            </a:r>
          </a:p>
          <a:p>
            <a:pPr marL="285750"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large éventail de technologies de communication</a:t>
            </a:r>
          </a:p>
          <a:p>
            <a:pPr marL="285750"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être fait en fonction du besoin lors de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370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383858"/>
            <a:ext cx="7352523" cy="2090283"/>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La reconnaissance des sols : un cas d’utilisation concret des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340421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763810"/>
            <a:ext cx="7331239" cy="1703030"/>
          </a:xfrm>
          <a:prstGeom prst="rect">
            <a:avLst/>
          </a:prstGeom>
          <a:noFill/>
        </p:spPr>
        <p:txBody>
          <a:bodyPr wrap="square" rtlCol="0">
            <a:spAutoFit/>
          </a:bodyPr>
          <a:lstStyle/>
          <a:p>
            <a:pPr lvl="1">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Est-il possible de reconnaître les différents types de sols grâce à des données inertielles produites par la démarche et un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ce,  quel que soit l’endroit où il est placé et par qui il est porté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
        <p:nvSpPr>
          <p:cNvPr id="6" name="TextBox 5">
            <a:extLst>
              <a:ext uri="{FF2B5EF4-FFF2-40B4-BE49-F238E27FC236}">
                <a16:creationId xmlns:a16="http://schemas.microsoft.com/office/drawing/2014/main" id="{7588526F-7DCF-4CED-B362-04F0AC862C56}"/>
              </a:ext>
            </a:extLst>
          </p:cNvPr>
          <p:cNvSpPr txBox="1"/>
          <p:nvPr/>
        </p:nvSpPr>
        <p:spPr>
          <a:xfrm>
            <a:off x="906380" y="3718487"/>
            <a:ext cx="7331239" cy="577850"/>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faire ?</a:t>
            </a:r>
            <a:endPar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906380" y="4743475"/>
            <a:ext cx="7331239" cy="1441420"/>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des personnes en perte d’autonomie ou ayant des troubles moteurs, certains sols peuvent représenter des dangers ou causer de la peur</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assistance des résidents des habitats intelligents</a:t>
            </a:r>
          </a:p>
        </p:txBody>
      </p:sp>
    </p:spTree>
    <p:extLst>
      <p:ext uri="{BB962C8B-B14F-4D97-AF65-F5344CB8AC3E}">
        <p14:creationId xmlns:p14="http://schemas.microsoft.com/office/powerpoint/2010/main" val="316880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942225"/>
            <a:ext cx="8502052" cy="368434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 </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en-US" sz="1100" dirty="0">
                <a:solidFill>
                  <a:schemeClr val="tx1">
                    <a:lumMod val="65000"/>
                    <a:lumOff val="35000"/>
                  </a:schemeClr>
                </a:solidFill>
                <a:latin typeface="Helvetica" panose="020B0604020202020204" pitchFamily="34" charset="0"/>
                <a:cs typeface="Helvetica" panose="020B0604020202020204" pitchFamily="34" charset="0"/>
              </a:rPr>
              <a:t>Vail and Veloso 2004 ; </a:t>
            </a:r>
            <a:r>
              <a:rPr lang="fr-CA"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Weiss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2004)</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méthode pour reconnaitre les types de sols chez l’humain </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sz="11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2016</a:t>
            </a:r>
            <a:r>
              <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 spécifique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93959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extLst>
              <p:ext uri="{D42A27DB-BD31-4B8C-83A1-F6EECF244321}">
                <p14:modId xmlns:p14="http://schemas.microsoft.com/office/powerpoint/2010/main" val="3015655079"/>
              </p:ext>
            </p:extLst>
          </p:nvPr>
        </p:nvGraphicFramePr>
        <p:xfrm>
          <a:off x="1408417" y="1822190"/>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0" name=""/>
                      <p:cNvPicPr/>
                      <p:nvPr/>
                    </p:nvPicPr>
                    <p:blipFill>
                      <a:blip r:embed="rId4"/>
                      <a:stretch>
                        <a:fillRect/>
                      </a:stretch>
                    </p:blipFill>
                    <p:spPr>
                      <a:xfrm>
                        <a:off x="1408417" y="1822190"/>
                        <a:ext cx="6327166" cy="2055677"/>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033821BB-FBBA-4211-A463-1ADEC4B9D9A2}"/>
              </a:ext>
            </a:extLst>
          </p:cNvPr>
          <p:cNvSpPr txBox="1"/>
          <p:nvPr/>
        </p:nvSpPr>
        <p:spPr>
          <a:xfrm>
            <a:off x="626679" y="4247984"/>
            <a:ext cx="8502052"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Version 1 :</a:t>
            </a: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IMU 6 axes</a:t>
            </a:r>
          </a:p>
          <a:p>
            <a:pPr marL="285750"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Version 2 :</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IMU 9 axes + calcul des angles d’Euler</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téléphone intelligent (IMU 9 axes)	</a:t>
            </a:r>
          </a:p>
        </p:txBody>
      </p:sp>
    </p:spTree>
    <p:extLst>
      <p:ext uri="{BB962C8B-B14F-4D97-AF65-F5344CB8AC3E}">
        <p14:creationId xmlns:p14="http://schemas.microsoft.com/office/powerpoint/2010/main" val="78659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processus d’apprentissage</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A2183D98-5D2F-46EA-9EEA-EEFAF3D82698}"/>
              </a:ext>
            </a:extLst>
          </p:cNvPr>
          <p:cNvSpPr/>
          <p:nvPr/>
        </p:nvSpPr>
        <p:spPr>
          <a:xfrm>
            <a:off x="466675" y="2099846"/>
            <a:ext cx="4991146" cy="206719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C8ABE71-CA47-459F-9AB3-841C65B83804}"/>
              </a:ext>
            </a:extLst>
          </p:cNvPr>
          <p:cNvSpPr/>
          <p:nvPr/>
        </p:nvSpPr>
        <p:spPr>
          <a:xfrm>
            <a:off x="6572251" y="1777670"/>
            <a:ext cx="1771650" cy="273717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Down 6">
            <a:extLst>
              <a:ext uri="{FF2B5EF4-FFF2-40B4-BE49-F238E27FC236}">
                <a16:creationId xmlns:a16="http://schemas.microsoft.com/office/drawing/2014/main" id="{B27B2A55-3557-4886-A972-8B60F53D7973}"/>
              </a:ext>
            </a:extLst>
          </p:cNvPr>
          <p:cNvSpPr/>
          <p:nvPr/>
        </p:nvSpPr>
        <p:spPr>
          <a:xfrm rot="16200000">
            <a:off x="5848722" y="2859498"/>
            <a:ext cx="322123" cy="577058"/>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8B5C06A0-D206-4149-AD6F-7CE7AF236B9D}"/>
              </a:ext>
            </a:extLst>
          </p:cNvPr>
          <p:cNvSpPr txBox="1"/>
          <p:nvPr/>
        </p:nvSpPr>
        <p:spPr>
          <a:xfrm>
            <a:off x="5689743" y="2614604"/>
            <a:ext cx="640080" cy="369332"/>
          </a:xfrm>
          <a:prstGeom prst="rect">
            <a:avLst/>
          </a:prstGeom>
          <a:noFill/>
        </p:spPr>
        <p:txBody>
          <a:bodyPr wrap="square" rtlCol="0">
            <a:spAutoFit/>
          </a:bodyPr>
          <a:lstStyle/>
          <a:p>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FFT</a:t>
            </a:r>
          </a:p>
        </p:txBody>
      </p:sp>
      <p:sp>
        <p:nvSpPr>
          <p:cNvPr id="12" name="Rectangle 11">
            <a:extLst>
              <a:ext uri="{FF2B5EF4-FFF2-40B4-BE49-F238E27FC236}">
                <a16:creationId xmlns:a16="http://schemas.microsoft.com/office/drawing/2014/main" id="{8BA91DFF-85A7-47EA-A941-55FF316AAFDE}"/>
              </a:ext>
            </a:extLst>
          </p:cNvPr>
          <p:cNvSpPr/>
          <p:nvPr/>
        </p:nvSpPr>
        <p:spPr>
          <a:xfrm>
            <a:off x="648037" y="228119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Moyennes</a:t>
            </a:r>
          </a:p>
        </p:txBody>
      </p:sp>
      <p:sp>
        <p:nvSpPr>
          <p:cNvPr id="13" name="Rectangle 12">
            <a:extLst>
              <a:ext uri="{FF2B5EF4-FFF2-40B4-BE49-F238E27FC236}">
                <a16:creationId xmlns:a16="http://schemas.microsoft.com/office/drawing/2014/main" id="{7ECC5B1A-3D3E-4B5F-AC2F-E5B783C966B8}"/>
              </a:ext>
            </a:extLst>
          </p:cNvPr>
          <p:cNvSpPr/>
          <p:nvPr/>
        </p:nvSpPr>
        <p:spPr>
          <a:xfrm>
            <a:off x="2266303" y="2263641"/>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Écarts Types</a:t>
            </a:r>
          </a:p>
        </p:txBody>
      </p:sp>
      <p:sp>
        <p:nvSpPr>
          <p:cNvPr id="14" name="Rectangle 13">
            <a:extLst>
              <a:ext uri="{FF2B5EF4-FFF2-40B4-BE49-F238E27FC236}">
                <a16:creationId xmlns:a16="http://schemas.microsoft.com/office/drawing/2014/main" id="{E742A4E4-65B0-4308-AACB-DC21896612A0}"/>
              </a:ext>
            </a:extLst>
          </p:cNvPr>
          <p:cNvSpPr/>
          <p:nvPr/>
        </p:nvSpPr>
        <p:spPr>
          <a:xfrm>
            <a:off x="3884569" y="228119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Asymétries</a:t>
            </a:r>
          </a:p>
        </p:txBody>
      </p:sp>
      <p:sp>
        <p:nvSpPr>
          <p:cNvPr id="15" name="Rectangle 14">
            <a:extLst>
              <a:ext uri="{FF2B5EF4-FFF2-40B4-BE49-F238E27FC236}">
                <a16:creationId xmlns:a16="http://schemas.microsoft.com/office/drawing/2014/main" id="{850B4C7C-DF05-4091-BAD4-2AB031C12532}"/>
              </a:ext>
            </a:extLst>
          </p:cNvPr>
          <p:cNvSpPr/>
          <p:nvPr/>
        </p:nvSpPr>
        <p:spPr>
          <a:xfrm>
            <a:off x="648037" y="3217612"/>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Coefficients d’aplatissements</a:t>
            </a:r>
          </a:p>
        </p:txBody>
      </p:sp>
      <p:sp>
        <p:nvSpPr>
          <p:cNvPr id="16" name="Rectangle 15">
            <a:extLst>
              <a:ext uri="{FF2B5EF4-FFF2-40B4-BE49-F238E27FC236}">
                <a16:creationId xmlns:a16="http://schemas.microsoft.com/office/drawing/2014/main" id="{2719AF06-4330-4397-ACCA-8522DEA3CC1B}"/>
              </a:ext>
            </a:extLst>
          </p:cNvPr>
          <p:cNvSpPr/>
          <p:nvPr/>
        </p:nvSpPr>
        <p:spPr>
          <a:xfrm>
            <a:off x="2291623" y="3214988"/>
            <a:ext cx="1432798"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Corrélations</a:t>
            </a:r>
          </a:p>
          <a:p>
            <a:pPr algn="ctr"/>
            <a:r>
              <a:rPr lang="fr-FR" sz="1200" dirty="0"/>
              <a:t>entre les combinaisons d’axes</a:t>
            </a:r>
          </a:p>
        </p:txBody>
      </p:sp>
      <p:sp>
        <p:nvSpPr>
          <p:cNvPr id="17" name="Rectangle 16">
            <a:extLst>
              <a:ext uri="{FF2B5EF4-FFF2-40B4-BE49-F238E27FC236}">
                <a16:creationId xmlns:a16="http://schemas.microsoft.com/office/drawing/2014/main" id="{ADC7CA7B-24FE-4DF6-B6F2-436179EB9EED}"/>
              </a:ext>
            </a:extLst>
          </p:cNvPr>
          <p:cNvSpPr/>
          <p:nvPr/>
        </p:nvSpPr>
        <p:spPr>
          <a:xfrm>
            <a:off x="3888978" y="3223066"/>
            <a:ext cx="143279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err="1"/>
              <a:t>Zero</a:t>
            </a:r>
            <a:r>
              <a:rPr lang="fr-FR" sz="1200" i="1" dirty="0"/>
              <a:t> </a:t>
            </a:r>
            <a:r>
              <a:rPr lang="fr-FR" sz="1200" i="1" dirty="0" err="1"/>
              <a:t>Crossing</a:t>
            </a:r>
            <a:r>
              <a:rPr lang="fr-FR" sz="1200" i="1" dirty="0"/>
              <a:t> Rate</a:t>
            </a:r>
          </a:p>
        </p:txBody>
      </p:sp>
      <p:sp>
        <p:nvSpPr>
          <p:cNvPr id="18" name="TextBox 17">
            <a:extLst>
              <a:ext uri="{FF2B5EF4-FFF2-40B4-BE49-F238E27FC236}">
                <a16:creationId xmlns:a16="http://schemas.microsoft.com/office/drawing/2014/main" id="{5B274D21-F493-40F4-B81A-4667AD9FDF6A}"/>
              </a:ext>
            </a:extLst>
          </p:cNvPr>
          <p:cNvSpPr txBox="1"/>
          <p:nvPr/>
        </p:nvSpPr>
        <p:spPr>
          <a:xfrm>
            <a:off x="241190" y="1729481"/>
            <a:ext cx="196892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temporel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0" name="TextBox 19">
            <a:extLst>
              <a:ext uri="{FF2B5EF4-FFF2-40B4-BE49-F238E27FC236}">
                <a16:creationId xmlns:a16="http://schemas.microsoft.com/office/drawing/2014/main" id="{64D4B7F3-93C4-486C-9FFB-969656204AC9}"/>
              </a:ext>
            </a:extLst>
          </p:cNvPr>
          <p:cNvSpPr txBox="1"/>
          <p:nvPr/>
        </p:nvSpPr>
        <p:spPr>
          <a:xfrm>
            <a:off x="6391805" y="1427098"/>
            <a:ext cx="208068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fréquentiel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1" name="Rectangle 20">
            <a:extLst>
              <a:ext uri="{FF2B5EF4-FFF2-40B4-BE49-F238E27FC236}">
                <a16:creationId xmlns:a16="http://schemas.microsoft.com/office/drawing/2014/main" id="{B4E9594A-A410-4AFC-9655-E38CF7D12AD0}"/>
              </a:ext>
            </a:extLst>
          </p:cNvPr>
          <p:cNvSpPr/>
          <p:nvPr/>
        </p:nvSpPr>
        <p:spPr>
          <a:xfrm>
            <a:off x="6731664" y="1885527"/>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Composante</a:t>
            </a:r>
          </a:p>
          <a:p>
            <a:pPr algn="ctr"/>
            <a:r>
              <a:rPr lang="fr-FR" sz="1200" dirty="0"/>
              <a:t>continue</a:t>
            </a:r>
          </a:p>
        </p:txBody>
      </p:sp>
      <p:sp>
        <p:nvSpPr>
          <p:cNvPr id="22" name="Rectangle 21">
            <a:extLst>
              <a:ext uri="{FF2B5EF4-FFF2-40B4-BE49-F238E27FC236}">
                <a16:creationId xmlns:a16="http://schemas.microsoft.com/office/drawing/2014/main" id="{7D54DF89-AA49-4965-B73E-96B4538E56A0}"/>
              </a:ext>
            </a:extLst>
          </p:cNvPr>
          <p:cNvSpPr/>
          <p:nvPr/>
        </p:nvSpPr>
        <p:spPr>
          <a:xfrm>
            <a:off x="6731664" y="2755329"/>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Énergie </a:t>
            </a:r>
          </a:p>
          <a:p>
            <a:pPr algn="ctr"/>
            <a:r>
              <a:rPr lang="fr-FR" sz="1200" dirty="0"/>
              <a:t>spectrale</a:t>
            </a:r>
          </a:p>
        </p:txBody>
      </p:sp>
      <p:sp>
        <p:nvSpPr>
          <p:cNvPr id="23" name="Rectangle 22">
            <a:extLst>
              <a:ext uri="{FF2B5EF4-FFF2-40B4-BE49-F238E27FC236}">
                <a16:creationId xmlns:a16="http://schemas.microsoft.com/office/drawing/2014/main" id="{B9004ADD-5DF5-46C9-BB9E-12B21DF0A609}"/>
              </a:ext>
            </a:extLst>
          </p:cNvPr>
          <p:cNvSpPr/>
          <p:nvPr/>
        </p:nvSpPr>
        <p:spPr>
          <a:xfrm>
            <a:off x="6731664" y="3616074"/>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Entropie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22612-3711-46BB-B71B-423D074D03FE}"/>
                  </a:ext>
                </a:extLst>
              </p:cNvPr>
              <p:cNvSpPr txBox="1"/>
              <p:nvPr/>
            </p:nvSpPr>
            <p:spPr>
              <a:xfrm>
                <a:off x="241190" y="4514845"/>
                <a:ext cx="8502052" cy="2237216"/>
              </a:xfrm>
              <a:prstGeom prst="rect">
                <a:avLst/>
              </a:prstGeom>
              <a:noFill/>
            </p:spPr>
            <p:txBody>
              <a:bodyPr wrap="square" rtlCol="0">
                <a:spAutoFit/>
              </a:bodyPr>
              <a:lstStyle/>
              <a:p>
                <a:pPr marL="285750" indent="-285750">
                  <a:spcAft>
                    <a:spcPts val="600"/>
                  </a:spcAft>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foret d’arbres décisionnels</a:t>
                </a:r>
              </a:p>
              <a:p>
                <a:pPr marL="742950" lvl="1" indent="-285750">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150 et 300 arbres </a:t>
                </a:r>
              </a:p>
              <a:p>
                <a:pPr marL="742950" lvl="1" indent="-285750">
                  <a:spcAft>
                    <a:spcPts val="600"/>
                  </a:spcAft>
                  <a:buFont typeface="Wingdings" panose="05000000000000000000" pitchFamily="2" charset="2"/>
                  <a:buChar char="à"/>
                </a:pPr>
                <a14:m>
                  <m:oMath xmlns:m="http://schemas.openxmlformats.org/officeDocument/2006/math">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Bef>
                    <a:spcPts val="600"/>
                  </a:spcBef>
                  <a:spcAft>
                    <a:spcPts val="600"/>
                  </a:spcAft>
                  <a:buFont typeface="Wingdings" panose="05000000000000000000" pitchFamily="2" charset="2"/>
                  <a:buChar char="à"/>
                </a:pPr>
                <a14:m>
                  <m:oMath xmlns:m="http://schemas.openxmlformats.org/officeDocument/2006/math">
                    <m:r>
                      <a:rPr lang="fr-FR" b="1" i="1" dirty="0" smtClean="0">
                        <a:solidFill>
                          <a:srgbClr val="2F71D1"/>
                        </a:solidFill>
                        <a:latin typeface="Cambria Math" panose="02040503050406030204" pitchFamily="18" charset="0"/>
                        <a:cs typeface="Helvetica" panose="020B0604020202020204" pitchFamily="34" charset="0"/>
                      </a:rPr>
                      <m:t>𝒌</m:t>
                    </m:r>
                  </m:oMath>
                </a14:m>
                <a:r>
                  <a:rPr lang="fr-FR" b="1" dirty="0">
                    <a:solidFill>
                      <a:srgbClr val="2F71D1"/>
                    </a:solidFill>
                    <a:latin typeface="Helvetica" panose="020B0604020202020204" pitchFamily="34" charset="0"/>
                    <a:cs typeface="Helvetica" panose="020B0604020202020204" pitchFamily="34" charset="0"/>
                  </a:rPr>
                  <a:t> plus proches voisins</a:t>
                </a:r>
              </a:p>
              <a:p>
                <a:pPr marL="742950" lvl="1" indent="-285750">
                  <a:spcAft>
                    <a:spcPts val="600"/>
                  </a:spcAft>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a:t> </a:t>
                </a:r>
                <a:r>
                  <a:rPr lang="en-US"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1 à </a:t>
                </a:r>
                <a14:m>
                  <m:oMath xmlns:m="http://schemas.openxmlformats.org/officeDocument/2006/math">
                    <m:rad>
                      <m:radPr>
                        <m:degHide m:val="on"/>
                        <m:ctrlP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oMath>
                </a14:m>
                <a:r>
                  <a:rPr lang="en-US"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spcAft>
                    <a:spcPts val="600"/>
                  </a:spcAft>
                  <a:buFont typeface="Wingdings" panose="05000000000000000000" pitchFamily="2" charset="2"/>
                  <a:buChar char="à"/>
                </a:pPr>
                <a:r>
                  <a:rPr lang="fr-FR" b="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Distance Euclidienne et distance de Manhattan</a:t>
                </a:r>
              </a:p>
            </p:txBody>
          </p:sp>
        </mc:Choice>
        <mc:Fallback xmlns="">
          <p:sp>
            <p:nvSpPr>
              <p:cNvPr id="25" name="TextBox 24">
                <a:extLst>
                  <a:ext uri="{FF2B5EF4-FFF2-40B4-BE49-F238E27FC236}">
                    <a16:creationId xmlns:a16="http://schemas.microsoft.com/office/drawing/2014/main" id="{A8D22612-3711-46BB-B71B-423D074D03FE}"/>
                  </a:ext>
                </a:extLst>
              </p:cNvPr>
              <p:cNvSpPr txBox="1">
                <a:spLocks noRot="1" noChangeAspect="1" noMove="1" noResize="1" noEditPoints="1" noAdjustHandles="1" noChangeArrowheads="1" noChangeShapeType="1" noTextEdit="1"/>
              </p:cNvSpPr>
              <p:nvPr/>
            </p:nvSpPr>
            <p:spPr>
              <a:xfrm>
                <a:off x="241190" y="4514845"/>
                <a:ext cx="8502052" cy="2237216"/>
              </a:xfrm>
              <a:prstGeom prst="rect">
                <a:avLst/>
              </a:prstGeom>
              <a:blipFill>
                <a:blip r:embed="rId3"/>
                <a:stretch>
                  <a:fillRect l="-502" t="-1635" b="-1907"/>
                </a:stretch>
              </a:blipFill>
            </p:spPr>
            <p:txBody>
              <a:bodyPr/>
              <a:lstStyle/>
              <a:p>
                <a:r>
                  <a:rPr lang="en-US">
                    <a:noFill/>
                  </a:rPr>
                  <a:t> </a:t>
                </a:r>
              </a:p>
            </p:txBody>
          </p:sp>
        </mc:Fallback>
      </mc:AlternateContent>
    </p:spTree>
    <p:extLst>
      <p:ext uri="{BB962C8B-B14F-4D97-AF65-F5344CB8AC3E}">
        <p14:creationId xmlns:p14="http://schemas.microsoft.com/office/powerpoint/2010/main" val="115808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58019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2 sessions d’expérimentations</a:t>
            </a:r>
          </a:p>
          <a:p>
            <a:pPr marL="742950" lvl="1" indent="-285750">
              <a:lnSpc>
                <a:spcPct val="15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et 6 étudiants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a:lnSpc>
                <a:spcPct val="150000"/>
              </a:lnSpc>
              <a:spcBef>
                <a:spcPts val="1200"/>
              </a:spcBef>
              <a:spcAft>
                <a:spcPts val="1200"/>
              </a:spcAft>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6 allers-retours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extLst>
              <p:ext uri="{D42A27DB-BD31-4B8C-83A1-F6EECF244321}">
                <p14:modId xmlns:p14="http://schemas.microsoft.com/office/powerpoint/2010/main" val="1609864789"/>
              </p:ext>
            </p:extLst>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0" name=""/>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extLst>
              <p:ext uri="{D42A27DB-BD31-4B8C-83A1-F6EECF244321}">
                <p14:modId xmlns:p14="http://schemas.microsoft.com/office/powerpoint/2010/main" val="3401657382"/>
              </p:ext>
            </p:extLst>
          </p:nvPr>
        </p:nvGraphicFramePr>
        <p:xfrm>
          <a:off x="233134" y="4380391"/>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0" name=""/>
                      <p:cNvPicPr/>
                      <p:nvPr/>
                    </p:nvPicPr>
                    <p:blipFill>
                      <a:blip r:embed="rId6"/>
                      <a:stretch>
                        <a:fillRect/>
                      </a:stretch>
                    </p:blipFill>
                    <p:spPr>
                      <a:xfrm>
                        <a:off x="233134" y="4380391"/>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extLst>
              <p:ext uri="{D42A27DB-BD31-4B8C-83A1-F6EECF244321}">
                <p14:modId xmlns:p14="http://schemas.microsoft.com/office/powerpoint/2010/main" val="3349736726"/>
              </p:ext>
            </p:extLst>
          </p:nvPr>
        </p:nvGraphicFramePr>
        <p:xfrm>
          <a:off x="2785675" y="4380391"/>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0" name=""/>
                      <p:cNvPicPr/>
                      <p:nvPr/>
                    </p:nvPicPr>
                    <p:blipFill>
                      <a:blip r:embed="rId8"/>
                      <a:stretch>
                        <a:fillRect/>
                      </a:stretch>
                    </p:blipFill>
                    <p:spPr>
                      <a:xfrm>
                        <a:off x="2785675" y="4380391"/>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795955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1</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656B5648-0D88-4931-BDCC-2EF2A9D3DDBD}"/>
              </a:ext>
            </a:extLst>
          </p:cNvPr>
          <p:cNvGraphicFramePr>
            <a:graphicFrameLocks noChangeAspect="1"/>
          </p:cNvGraphicFramePr>
          <p:nvPr>
            <p:extLst>
              <p:ext uri="{D42A27DB-BD31-4B8C-83A1-F6EECF244321}">
                <p14:modId xmlns:p14="http://schemas.microsoft.com/office/powerpoint/2010/main" val="1474083087"/>
              </p:ext>
            </p:extLst>
          </p:nvPr>
        </p:nvGraphicFramePr>
        <p:xfrm>
          <a:off x="4220045" y="1538433"/>
          <a:ext cx="4475809" cy="2399384"/>
        </p:xfrm>
        <a:graphic>
          <a:graphicData uri="http://schemas.openxmlformats.org/presentationml/2006/ole">
            <mc:AlternateContent xmlns:mc="http://schemas.openxmlformats.org/markup-compatibility/2006">
              <mc:Choice xmlns:v="urn:schemas-microsoft-com:vml" Requires="v">
                <p:oleObj name="Acrobat Document" r:id="rId3" imgW="3893643" imgH="2087675" progId="AcroExch.Document.DC">
                  <p:embed/>
                </p:oleObj>
              </mc:Choice>
              <mc:Fallback>
                <p:oleObj name="Acrobat Document" r:id="rId3" imgW="3893643" imgH="2087675" progId="AcroExch.Document.DC">
                  <p:embed/>
                  <p:pic>
                    <p:nvPicPr>
                      <p:cNvPr id="0" name=""/>
                      <p:cNvPicPr/>
                      <p:nvPr/>
                    </p:nvPicPr>
                    <p:blipFill>
                      <a:blip r:embed="rId4"/>
                      <a:stretch>
                        <a:fillRect/>
                      </a:stretch>
                    </p:blipFill>
                    <p:spPr>
                      <a:xfrm>
                        <a:off x="4220045" y="1538433"/>
                        <a:ext cx="4475809" cy="239938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0FB915B-282D-4514-8FE6-565E5E69A773}"/>
              </a:ext>
            </a:extLst>
          </p:cNvPr>
          <p:cNvGraphicFramePr>
            <a:graphicFrameLocks noChangeAspect="1"/>
          </p:cNvGraphicFramePr>
          <p:nvPr>
            <p:extLst>
              <p:ext uri="{D42A27DB-BD31-4B8C-83A1-F6EECF244321}">
                <p14:modId xmlns:p14="http://schemas.microsoft.com/office/powerpoint/2010/main" val="3844748350"/>
              </p:ext>
            </p:extLst>
          </p:nvPr>
        </p:nvGraphicFramePr>
        <p:xfrm>
          <a:off x="4216399" y="4015030"/>
          <a:ext cx="4475809" cy="2390261"/>
        </p:xfrm>
        <a:graphic>
          <a:graphicData uri="http://schemas.openxmlformats.org/presentationml/2006/ole">
            <mc:AlternateContent xmlns:mc="http://schemas.openxmlformats.org/markup-compatibility/2006">
              <mc:Choice xmlns:v="urn:schemas-microsoft-com:vml" Requires="v">
                <p:oleObj name="Acrobat Document" r:id="rId5" imgW="3893643" imgH="2079999" progId="AcroExch.Document.DC">
                  <p:embed/>
                </p:oleObj>
              </mc:Choice>
              <mc:Fallback>
                <p:oleObj name="Acrobat Document" r:id="rId5" imgW="3893643" imgH="2079999" progId="AcroExch.Document.DC">
                  <p:embed/>
                  <p:pic>
                    <p:nvPicPr>
                      <p:cNvPr id="0" name=""/>
                      <p:cNvPicPr/>
                      <p:nvPr/>
                    </p:nvPicPr>
                    <p:blipFill>
                      <a:blip r:embed="rId6"/>
                      <a:stretch>
                        <a:fillRect/>
                      </a:stretch>
                    </p:blipFill>
                    <p:spPr>
                      <a:xfrm>
                        <a:off x="4216399" y="4015030"/>
                        <a:ext cx="4475809" cy="239026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DA2200-FF05-4A8B-B2C7-C739452E60E5}"/>
                  </a:ext>
                </a:extLst>
              </p:cNvPr>
              <p:cNvSpPr txBox="1"/>
              <p:nvPr/>
            </p:nvSpPr>
            <p:spPr>
              <a:xfrm>
                <a:off x="272728" y="2476147"/>
                <a:ext cx="3766837" cy="3077766"/>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F-Mesure de 0.86 en meilleur cas pour les forêts d’arbres décisionnels</a:t>
                </a: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a:spcAft>
                    <a:spcPts val="1200"/>
                  </a:spcAft>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résultats similaires </a:t>
                </a:r>
                <a:r>
                  <a:rPr lang="en-US" dirty="0">
                    <a:solidFill>
                      <a:schemeClr val="tx1">
                        <a:lumMod val="65000"/>
                        <a:lumOff val="35000"/>
                      </a:schemeClr>
                    </a:solidFill>
                    <a:cs typeface="Helvetica" panose="020B0604020202020204" pitchFamily="34" charset="0"/>
                    <a:sym typeface="Wingdings" panose="05000000000000000000" pitchFamily="2" charset="2"/>
                  </a:rPr>
                  <a:t>avec </a:t>
                </a: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𝑘𝑁𝑁</m:t>
                    </m:r>
                  </m:oMath>
                </a14:m>
                <a:endParaRPr lang="en-US" dirty="0">
                  <a:solidFill>
                    <a:schemeClr val="tx1">
                      <a:lumMod val="65000"/>
                      <a:lumOff val="35000"/>
                    </a:schemeClr>
                  </a:solidFill>
                </a:endParaRPr>
              </a:p>
            </p:txBody>
          </p:sp>
        </mc:Choice>
        <mc:Fallback xmlns="">
          <p:sp>
            <p:nvSpPr>
              <p:cNvPr id="9" name="TextBox 8">
                <a:extLst>
                  <a:ext uri="{FF2B5EF4-FFF2-40B4-BE49-F238E27FC236}">
                    <a16:creationId xmlns:a16="http://schemas.microsoft.com/office/drawing/2014/main" id="{4ADA2200-FF05-4A8B-B2C7-C739452E60E5}"/>
                  </a:ext>
                </a:extLst>
              </p:cNvPr>
              <p:cNvSpPr txBox="1">
                <a:spLocks noRot="1" noChangeAspect="1" noMove="1" noResize="1" noEditPoints="1" noAdjustHandles="1" noChangeArrowheads="1" noChangeShapeType="1" noTextEdit="1"/>
              </p:cNvSpPr>
              <p:nvPr/>
            </p:nvSpPr>
            <p:spPr>
              <a:xfrm>
                <a:off x="272728" y="2476147"/>
                <a:ext cx="3766837" cy="3077766"/>
              </a:xfrm>
              <a:prstGeom prst="rect">
                <a:avLst/>
              </a:prstGeom>
              <a:blipFill>
                <a:blip r:embed="rId7"/>
                <a:stretch>
                  <a:fillRect l="-1133" t="-990" b="-2178"/>
                </a:stretch>
              </a:blipFill>
            </p:spPr>
            <p:txBody>
              <a:bodyPr/>
              <a:lstStyle/>
              <a:p>
                <a:r>
                  <a:rPr lang="en-US">
                    <a:noFill/>
                  </a:rPr>
                  <a:t> </a:t>
                </a:r>
              </a:p>
            </p:txBody>
          </p:sp>
        </mc:Fallback>
      </mc:AlternateContent>
    </p:spTree>
    <p:extLst>
      <p:ext uri="{BB962C8B-B14F-4D97-AF65-F5344CB8AC3E}">
        <p14:creationId xmlns:p14="http://schemas.microsoft.com/office/powerpoint/2010/main" val="681717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2</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6" name="Object 5">
            <a:extLst>
              <a:ext uri="{FF2B5EF4-FFF2-40B4-BE49-F238E27FC236}">
                <a16:creationId xmlns:a16="http://schemas.microsoft.com/office/drawing/2014/main" id="{55DA8382-50B5-4BD0-AD33-E0ED98B90112}"/>
              </a:ext>
            </a:extLst>
          </p:cNvPr>
          <p:cNvGraphicFramePr>
            <a:graphicFrameLocks noChangeAspect="1"/>
          </p:cNvGraphicFramePr>
          <p:nvPr>
            <p:extLst>
              <p:ext uri="{D42A27DB-BD31-4B8C-83A1-F6EECF244321}">
                <p14:modId xmlns:p14="http://schemas.microsoft.com/office/powerpoint/2010/main" val="4020815930"/>
              </p:ext>
            </p:extLst>
          </p:nvPr>
        </p:nvGraphicFramePr>
        <p:xfrm>
          <a:off x="4202846" y="1598831"/>
          <a:ext cx="4380229" cy="2433858"/>
        </p:xfrm>
        <a:graphic>
          <a:graphicData uri="http://schemas.openxmlformats.org/presentationml/2006/ole">
            <mc:AlternateContent xmlns:mc="http://schemas.openxmlformats.org/markup-compatibility/2006">
              <mc:Choice xmlns:v="urn:schemas-microsoft-com:vml" Requires="v">
                <p:oleObj name="Acrobat Document" r:id="rId3" imgW="3893643" imgH="2164001" progId="AcroExch.Document.DC">
                  <p:embed/>
                </p:oleObj>
              </mc:Choice>
              <mc:Fallback>
                <p:oleObj name="Acrobat Document" r:id="rId3" imgW="3893643" imgH="2164001" progId="AcroExch.Document.DC">
                  <p:embed/>
                  <p:pic>
                    <p:nvPicPr>
                      <p:cNvPr id="0" name=""/>
                      <p:cNvPicPr/>
                      <p:nvPr/>
                    </p:nvPicPr>
                    <p:blipFill>
                      <a:blip r:embed="rId4"/>
                      <a:stretch>
                        <a:fillRect/>
                      </a:stretch>
                    </p:blipFill>
                    <p:spPr>
                      <a:xfrm>
                        <a:off x="4202846" y="1598831"/>
                        <a:ext cx="4380229" cy="24338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EDE65AA-4611-4683-AAF2-0D1617FF4408}"/>
              </a:ext>
            </a:extLst>
          </p:cNvPr>
          <p:cNvGraphicFramePr>
            <a:graphicFrameLocks noChangeAspect="1"/>
          </p:cNvGraphicFramePr>
          <p:nvPr>
            <p:extLst>
              <p:ext uri="{D42A27DB-BD31-4B8C-83A1-F6EECF244321}">
                <p14:modId xmlns:p14="http://schemas.microsoft.com/office/powerpoint/2010/main" val="2548704854"/>
              </p:ext>
            </p:extLst>
          </p:nvPr>
        </p:nvGraphicFramePr>
        <p:xfrm>
          <a:off x="4270573" y="4032689"/>
          <a:ext cx="4244777" cy="2433003"/>
        </p:xfrm>
        <a:graphic>
          <a:graphicData uri="http://schemas.openxmlformats.org/presentationml/2006/ole">
            <mc:AlternateContent xmlns:mc="http://schemas.openxmlformats.org/markup-compatibility/2006">
              <mc:Choice xmlns:v="urn:schemas-microsoft-com:vml" Requires="v">
                <p:oleObj name="Acrobat Document" r:id="rId5" imgW="3893643" imgH="2232652" progId="AcroExch.Document.DC">
                  <p:embed/>
                </p:oleObj>
              </mc:Choice>
              <mc:Fallback>
                <p:oleObj name="Acrobat Document" r:id="rId5" imgW="3893643" imgH="2232652" progId="AcroExch.Document.DC">
                  <p:embed/>
                  <p:pic>
                    <p:nvPicPr>
                      <p:cNvPr id="0" name=""/>
                      <p:cNvPicPr/>
                      <p:nvPr/>
                    </p:nvPicPr>
                    <p:blipFill>
                      <a:blip r:embed="rId6"/>
                      <a:stretch>
                        <a:fillRect/>
                      </a:stretch>
                    </p:blipFill>
                    <p:spPr>
                      <a:xfrm>
                        <a:off x="4270573" y="4032689"/>
                        <a:ext cx="4244777" cy="243300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5DE54EC-D7DA-4595-B331-6324C4D3D0D8}"/>
                  </a:ext>
                </a:extLst>
              </p:cNvPr>
              <p:cNvSpPr txBox="1"/>
              <p:nvPr/>
            </p:nvSpPr>
            <p:spPr>
              <a:xfrm>
                <a:off x="261153" y="2229926"/>
                <a:ext cx="3595089" cy="1877437"/>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résultats similaires avec l’algorithme </a:t>
                </a:r>
                <a:r>
                  <a:rPr lang="fr-FR" sz="1600" i="1" dirty="0" err="1">
                    <a:solidFill>
                      <a:schemeClr val="tx1">
                        <a:lumMod val="65000"/>
                        <a:lumOff val="35000"/>
                      </a:schemeClr>
                    </a:solidFill>
                    <a:cs typeface="Helvetica" panose="020B0604020202020204" pitchFamily="34" charset="0"/>
                    <a:sym typeface="Wingdings" panose="05000000000000000000" pitchFamily="2" charset="2"/>
                  </a:rPr>
                  <a:t>Random</a:t>
                </a:r>
                <a:r>
                  <a:rPr lang="fr-FR" sz="1600" i="1" dirty="0">
                    <a:solidFill>
                      <a:schemeClr val="tx1">
                        <a:lumMod val="65000"/>
                        <a:lumOff val="35000"/>
                      </a:schemeClr>
                    </a:solidFill>
                    <a:cs typeface="Helvetica" panose="020B0604020202020204" pitchFamily="34" charset="0"/>
                    <a:sym typeface="Wingdings" panose="05000000000000000000" pitchFamily="2" charset="2"/>
                  </a:rPr>
                  <a:t> Forest</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amélioration de 6% avec </a:t>
                </a:r>
                <a14:m>
                  <m:oMath xmlns:m="http://schemas.openxmlformats.org/officeDocument/2006/math">
                    <m:r>
                      <m:rPr>
                        <m:sty m:val="p"/>
                      </m:rPr>
                      <a:rPr lang="fr-FR" sz="1600" i="0"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kNN</m:t>
                    </m:r>
                  </m:oMath>
                </a14:m>
                <a:endParaRPr lang="en-US" sz="1600" dirty="0">
                  <a:solidFill>
                    <a:schemeClr val="tx1">
                      <a:lumMod val="65000"/>
                      <a:lumOff val="35000"/>
                    </a:schemeClr>
                  </a:solidFill>
                </a:endParaRPr>
              </a:p>
              <a:p>
                <a:pPr marL="285750" indent="-285750">
                  <a:spcAft>
                    <a:spcPts val="1200"/>
                  </a:spcAft>
                  <a:buFont typeface="Wingdings" panose="05000000000000000000" pitchFamily="2" charset="2"/>
                  <a:buChar char="à"/>
                </a:pPr>
                <a:r>
                  <a:rPr lang="fr-CA" sz="1600" dirty="0">
                    <a:solidFill>
                      <a:schemeClr val="tx1">
                        <a:lumMod val="65000"/>
                        <a:lumOff val="35000"/>
                      </a:schemeClr>
                    </a:solidFill>
                  </a:rPr>
                  <a:t>pas de différences significatives dans les résultats obtenus avec le calcul des angles d’Euler</a:t>
                </a:r>
              </a:p>
            </p:txBody>
          </p:sp>
        </mc:Choice>
        <mc:Fallback>
          <p:sp>
            <p:nvSpPr>
              <p:cNvPr id="7" name="TextBox 6">
                <a:extLst>
                  <a:ext uri="{FF2B5EF4-FFF2-40B4-BE49-F238E27FC236}">
                    <a16:creationId xmlns:a16="http://schemas.microsoft.com/office/drawing/2014/main" id="{A5DE54EC-D7DA-4595-B331-6324C4D3D0D8}"/>
                  </a:ext>
                </a:extLst>
              </p:cNvPr>
              <p:cNvSpPr txBox="1">
                <a:spLocks noRot="1" noChangeAspect="1" noMove="1" noResize="1" noEditPoints="1" noAdjustHandles="1" noChangeArrowheads="1" noChangeShapeType="1" noTextEdit="1"/>
              </p:cNvSpPr>
              <p:nvPr/>
            </p:nvSpPr>
            <p:spPr>
              <a:xfrm>
                <a:off x="261153" y="2229926"/>
                <a:ext cx="3595089" cy="1877437"/>
              </a:xfrm>
              <a:prstGeom prst="rect">
                <a:avLst/>
              </a:prstGeom>
              <a:blipFill>
                <a:blip r:embed="rId7"/>
                <a:stretch>
                  <a:fillRect l="-678" t="-974" b="-32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6BFEF3-4F3E-41A9-8AAC-C127EBB28A03}"/>
              </a:ext>
            </a:extLst>
          </p:cNvPr>
          <p:cNvSpPr txBox="1"/>
          <p:nvPr/>
        </p:nvSpPr>
        <p:spPr>
          <a:xfrm>
            <a:off x="-127035" y="1720735"/>
            <a:ext cx="3983277" cy="369332"/>
          </a:xfrm>
          <a:prstGeom prst="rect">
            <a:avLst/>
          </a:prstGeom>
          <a:noFill/>
        </p:spPr>
        <p:txBody>
          <a:bodyPr wrap="square" rtlCol="0">
            <a:spAutoFit/>
          </a:bodyPr>
          <a:lstStyle/>
          <a:p>
            <a:pPr lvl="1" algn="ct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(version 2)</a:t>
            </a:r>
          </a:p>
        </p:txBody>
      </p:sp>
      <p:sp>
        <p:nvSpPr>
          <p:cNvPr id="12" name="TextBox 11">
            <a:extLst>
              <a:ext uri="{FF2B5EF4-FFF2-40B4-BE49-F238E27FC236}">
                <a16:creationId xmlns:a16="http://schemas.microsoft.com/office/drawing/2014/main" id="{668AB97C-51DC-4CA7-9D11-1D2FFD411B11}"/>
              </a:ext>
            </a:extLst>
          </p:cNvPr>
          <p:cNvSpPr txBox="1"/>
          <p:nvPr/>
        </p:nvSpPr>
        <p:spPr>
          <a:xfrm>
            <a:off x="-127035" y="4247222"/>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téléphone intelligent</a:t>
            </a:r>
          </a:p>
        </p:txBody>
      </p:sp>
      <p:sp>
        <p:nvSpPr>
          <p:cNvPr id="13" name="TextBox 12">
            <a:extLst>
              <a:ext uri="{FF2B5EF4-FFF2-40B4-BE49-F238E27FC236}">
                <a16:creationId xmlns:a16="http://schemas.microsoft.com/office/drawing/2014/main" id="{7A37D90B-99B2-419F-97CE-23C9BADC3032}"/>
              </a:ext>
            </a:extLst>
          </p:cNvPr>
          <p:cNvSpPr txBox="1"/>
          <p:nvPr/>
        </p:nvSpPr>
        <p:spPr>
          <a:xfrm>
            <a:off x="261152" y="4756413"/>
            <a:ext cx="3766837" cy="147732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bonne performance de reconnaissance (F-Mesure &gt; 0.9)</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les différentes configurations pour chaque algorithme n’affectent pas les résultats obtenus</a:t>
            </a:r>
          </a:p>
        </p:txBody>
      </p:sp>
    </p:spTree>
    <p:extLst>
      <p:ext uri="{BB962C8B-B14F-4D97-AF65-F5344CB8AC3E}">
        <p14:creationId xmlns:p14="http://schemas.microsoft.com/office/powerpoint/2010/main" val="92342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Contexte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graphicFrame>
        <p:nvGraphicFramePr>
          <p:cNvPr id="9" name="Chart 8">
            <a:extLst>
              <a:ext uri="{FF2B5EF4-FFF2-40B4-BE49-F238E27FC236}">
                <a16:creationId xmlns:a16="http://schemas.microsoft.com/office/drawing/2014/main" id="{EEC2F914-9421-4BA1-8E0A-A977014F2259}"/>
              </a:ext>
            </a:extLst>
          </p:cNvPr>
          <p:cNvGraphicFramePr/>
          <p:nvPr/>
        </p:nvGraphicFramePr>
        <p:xfrm>
          <a:off x="1668610" y="2455035"/>
          <a:ext cx="5806777" cy="3841403"/>
        </p:xfrm>
        <a:graphic>
          <a:graphicData uri="http://schemas.openxmlformats.org/drawingml/2006/chart">
            <c:chart xmlns:c="http://schemas.openxmlformats.org/drawingml/2006/chart" xmlns:r="http://schemas.openxmlformats.org/officeDocument/2006/relationships" r:id="rId3"/>
          </a:graphicData>
        </a:graphic>
      </p:graphicFrame>
      <p:sp>
        <p:nvSpPr>
          <p:cNvPr id="7" name="ZoneTexte 2">
            <a:extLst>
              <a:ext uri="{FF2B5EF4-FFF2-40B4-BE49-F238E27FC236}">
                <a16:creationId xmlns:a16="http://schemas.microsoft.com/office/drawing/2014/main" id="{EF328AD5-FC6C-4E23-817C-9D7FA2FA145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E4E92AFB-B745-4814-A2DA-27E21EE1819B}"/>
              </a:ext>
            </a:extLst>
          </p:cNvPr>
          <p:cNvSpPr/>
          <p:nvPr/>
        </p:nvSpPr>
        <p:spPr>
          <a:xfrm>
            <a:off x="1389082" y="6461487"/>
            <a:ext cx="1425390" cy="253916"/>
          </a:xfrm>
          <a:prstGeom prst="rect">
            <a:avLst/>
          </a:prstGeom>
        </p:spPr>
        <p:txBody>
          <a:bodyPr wrap="none">
            <a:spAutoFit/>
          </a:bodyPr>
          <a:lstStyle/>
          <a:p>
            <a:r>
              <a:rPr lang="fr-FR" sz="1050" dirty="0">
                <a:solidFill>
                  <a:schemeClr val="tx1">
                    <a:lumMod val="65000"/>
                    <a:lumOff val="35000"/>
                  </a:schemeClr>
                </a:solidFill>
                <a:latin typeface="NimbusRomNo9L-Regu"/>
              </a:rPr>
              <a:t>(United Nations, 2017)</a:t>
            </a:r>
            <a:endParaRPr lang="fr-FR" sz="1050" dirty="0">
              <a:solidFill>
                <a:schemeClr val="tx1">
                  <a:lumMod val="65000"/>
                  <a:lumOff val="35000"/>
                </a:schemeClr>
              </a:solidFill>
            </a:endParaRPr>
          </a:p>
        </p:txBody>
      </p:sp>
    </p:spTree>
    <p:extLst>
      <p:ext uri="{BB962C8B-B14F-4D97-AF65-F5344CB8AC3E}">
        <p14:creationId xmlns:p14="http://schemas.microsoft.com/office/powerpoint/2010/main" val="957466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Discussion des résultats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8383D29-DF70-4AD5-AA10-0376DE3C5856}"/>
              </a:ext>
            </a:extLst>
          </p:cNvPr>
          <p:cNvSpPr txBox="1"/>
          <p:nvPr/>
        </p:nvSpPr>
        <p:spPr>
          <a:xfrm>
            <a:off x="434129" y="2013492"/>
            <a:ext cx="8275741" cy="3539430"/>
          </a:xfrm>
          <a:prstGeom prst="rect">
            <a:avLst/>
          </a:prstGeom>
          <a:noFill/>
        </p:spPr>
        <p:txBody>
          <a:bodyPr wrap="square" rtlCol="0">
            <a:spAutoFit/>
          </a:bodyPr>
          <a:lstStyle/>
          <a:p>
            <a:pPr marL="285750" indent="-285750">
              <a:lnSpc>
                <a:spcPct val="150000"/>
              </a:lnSpc>
              <a:spcBef>
                <a:spcPts val="1200"/>
              </a:spcBef>
              <a:spcAft>
                <a:spcPts val="1200"/>
              </a:spcAft>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calcul des angles d’Euler n’est pas nécessaire</a:t>
            </a:r>
          </a:p>
          <a:p>
            <a:pPr marL="285750" indent="-285750">
              <a:lnSpc>
                <a:spcPct val="150000"/>
              </a:lnSpc>
              <a:spcBef>
                <a:spcPts val="1200"/>
              </a:spcBef>
              <a:spcAft>
                <a:spcPts val="1200"/>
              </a:spcAft>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supérieure avec le téléphone</a:t>
            </a: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Bef>
                <a:spcPts val="1200"/>
              </a:spcBef>
              <a:spcAft>
                <a:spcPts val="1200"/>
              </a:spcAft>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filtrées dans le système d’exploitation du téléphone</a:t>
            </a:r>
          </a:p>
          <a:p>
            <a:pPr marL="285750" indent="-285750">
              <a:lnSpc>
                <a:spcPct val="150000"/>
              </a:lnSpc>
              <a:spcBef>
                <a:spcPts val="1200"/>
              </a:spcBef>
              <a:spcAft>
                <a:spcPts val="1200"/>
              </a:spcAft>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sont nécessaires pour confirmer nos résultats</a:t>
            </a:r>
          </a:p>
          <a:p>
            <a:pPr marL="285750" indent="-285750">
              <a:spcBef>
                <a:spcPts val="1200"/>
              </a:spcBef>
              <a:spcAft>
                <a:spcPts val="1200"/>
              </a:spcAft>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semble pertinent d’appliquer un filtrage des données obtenues avec le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10968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1998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27F1572-E3A0-4E4E-BA91-7C5BA6616E32}"/>
              </a:ext>
            </a:extLst>
          </p:cNvPr>
          <p:cNvSpPr txBox="1"/>
          <p:nvPr/>
        </p:nvSpPr>
        <p:spPr>
          <a:xfrm>
            <a:off x="434129" y="2037034"/>
            <a:ext cx="8275741" cy="341683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nouvelle méthode pour reconnaitre les types de sols grâce aux données inertielles produites par la démarche humaine</a:t>
            </a:r>
          </a:p>
          <a:p>
            <a:pPr marL="742950" lvl="1" indent="-285750">
              <a:lnSpc>
                <a:spcPct val="150000"/>
              </a:lnSpc>
              <a:buFont typeface="Wingdings" panose="05000000000000000000" pitchFamily="2" charset="2"/>
              <a:buChar char="à"/>
            </a:pPr>
            <a:r>
              <a:rPr lang="en-US"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 device</a:t>
            </a: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4 types de sols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assez</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éloignés</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des habitats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différences suffisamment importantes pour valider de la faisabilité de la méthode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reconnaissance satisfaisants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améliorations sont encore nécessaires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prétraitement des données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appliquer un filtre)</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2267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73039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21682ED9-726C-4712-97B8-ED8FAAF9C50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1103829"/>
            <a:ext cx="9144000" cy="5730240"/>
          </a:xfrm>
          <a:prstGeom prst="rect">
            <a:avLst/>
          </a:prstGeom>
        </p:spPr>
      </p:pic>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390739" y="2075866"/>
            <a:ext cx="8502052" cy="3509294"/>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inspirée des architecture de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cloud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privé sur site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mécanismes qui garantissent la haute disponibilité de l’infrastructure matérielle et logicielle</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niveau de fiabilité</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à l’échelle simplifiée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de complexité dans la maintenance</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offrent une meilleure évolutivité</a:t>
            </a:r>
          </a:p>
          <a:p>
            <a:pPr>
              <a:lnSpc>
                <a:spcPct val="150000"/>
              </a:lnSpc>
              <a:spcAft>
                <a:spcPts val="600"/>
              </a:spcAf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elle reposent sur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86403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51D17CEC-22B4-400A-9A20-99E8D46BF2EA}"/>
              </a:ext>
            </a:extLst>
          </p:cNvPr>
          <p:cNvSpPr txBox="1"/>
          <p:nvPr/>
        </p:nvSpPr>
        <p:spPr>
          <a:xfrm>
            <a:off x="390739" y="4005783"/>
            <a:ext cx="8502052" cy="23145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diviser une application en un ensemble de services plus petits, indépendants et interconnectés plutôt que de placer tous les composants logiciels dans une seule instance.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agilité</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réutilisabilité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agnosticisme technologique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a:t>
            </a:r>
          </a:p>
        </p:txBody>
      </p:sp>
      <p:graphicFrame>
        <p:nvGraphicFramePr>
          <p:cNvPr id="3" name="Object 2">
            <a:extLst>
              <a:ext uri="{FF2B5EF4-FFF2-40B4-BE49-F238E27FC236}">
                <a16:creationId xmlns:a16="http://schemas.microsoft.com/office/drawing/2014/main" id="{D979A0B7-7914-4BCC-8336-8533D629109C}"/>
              </a:ext>
            </a:extLst>
          </p:cNvPr>
          <p:cNvGraphicFramePr>
            <a:graphicFrameLocks noChangeAspect="1"/>
          </p:cNvGraphicFramePr>
          <p:nvPr>
            <p:extLst>
              <p:ext uri="{D42A27DB-BD31-4B8C-83A1-F6EECF244321}">
                <p14:modId xmlns:p14="http://schemas.microsoft.com/office/powerpoint/2010/main" val="2548803886"/>
              </p:ext>
            </p:extLst>
          </p:nvPr>
        </p:nvGraphicFramePr>
        <p:xfrm>
          <a:off x="2122087" y="1609221"/>
          <a:ext cx="4899825" cy="2241382"/>
        </p:xfrm>
        <a:graphic>
          <a:graphicData uri="http://schemas.openxmlformats.org/presentationml/2006/ole">
            <mc:AlternateContent xmlns:mc="http://schemas.openxmlformats.org/markup-compatibility/2006">
              <mc:Choice xmlns:v="urn:schemas-microsoft-com:vml" Requires="v">
                <p:oleObj name="Acrobat Document" r:id="rId3" imgW="6080547" imgH="2781008" progId="AcroExch.Document.DC">
                  <p:embed/>
                </p:oleObj>
              </mc:Choice>
              <mc:Fallback>
                <p:oleObj name="Acrobat Document" r:id="rId3" imgW="6080547" imgH="2781008" progId="AcroExch.Document.DC">
                  <p:embed/>
                  <p:pic>
                    <p:nvPicPr>
                      <p:cNvPr id="0" name=""/>
                      <p:cNvPicPr/>
                      <p:nvPr/>
                    </p:nvPicPr>
                    <p:blipFill>
                      <a:blip r:embed="rId4"/>
                      <a:stretch>
                        <a:fillRect/>
                      </a:stretch>
                    </p:blipFill>
                    <p:spPr>
                      <a:xfrm>
                        <a:off x="2122087" y="1609221"/>
                        <a:ext cx="4899825" cy="2241382"/>
                      </a:xfrm>
                      <a:prstGeom prst="rect">
                        <a:avLst/>
                      </a:prstGeom>
                    </p:spPr>
                  </p:pic>
                </p:oleObj>
              </mc:Fallback>
            </mc:AlternateContent>
          </a:graphicData>
        </a:graphic>
      </p:graphicFrame>
    </p:spTree>
    <p:extLst>
      <p:ext uri="{BB962C8B-B14F-4D97-AF65-F5344CB8AC3E}">
        <p14:creationId xmlns:p14="http://schemas.microsoft.com/office/powerpoint/2010/main" val="391800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Architectures de microservices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315C6013-052A-4C0C-913E-2C2F52950859}"/>
              </a:ext>
            </a:extLst>
          </p:cNvPr>
          <p:cNvGraphicFramePr>
            <a:graphicFrameLocks noChangeAspect="1"/>
          </p:cNvGraphicFramePr>
          <p:nvPr>
            <p:extLst>
              <p:ext uri="{D42A27DB-BD31-4B8C-83A1-F6EECF244321}">
                <p14:modId xmlns:p14="http://schemas.microsoft.com/office/powerpoint/2010/main" val="3179257428"/>
              </p:ext>
            </p:extLst>
          </p:nvPr>
        </p:nvGraphicFramePr>
        <p:xfrm>
          <a:off x="634546" y="1698381"/>
          <a:ext cx="3559175" cy="4411662"/>
        </p:xfrm>
        <a:graphic>
          <a:graphicData uri="http://schemas.openxmlformats.org/presentationml/2006/ole">
            <mc:AlternateContent xmlns:mc="http://schemas.openxmlformats.org/markup-compatibility/2006">
              <mc:Choice xmlns:v="urn:schemas-microsoft-com:vml" Requires="v">
                <p:oleObj name="Acrobat Document" r:id="rId3" imgW="3558505" imgH="4411577" progId="AcroExch.Document.DC">
                  <p:embed/>
                </p:oleObj>
              </mc:Choice>
              <mc:Fallback>
                <p:oleObj name="Acrobat Document" r:id="rId3" imgW="3558505" imgH="4411577" progId="AcroExch.Document.DC">
                  <p:embed/>
                  <p:pic>
                    <p:nvPicPr>
                      <p:cNvPr id="0" name=""/>
                      <p:cNvPicPr/>
                      <p:nvPr/>
                    </p:nvPicPr>
                    <p:blipFill>
                      <a:blip r:embed="rId4"/>
                      <a:stretch>
                        <a:fillRect/>
                      </a:stretch>
                    </p:blipFill>
                    <p:spPr>
                      <a:xfrm>
                        <a:off x="634546" y="1698381"/>
                        <a:ext cx="3559175" cy="4411662"/>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835CC87-BA8D-42F3-859F-F25109F91E8F}"/>
              </a:ext>
            </a:extLst>
          </p:cNvPr>
          <p:cNvSpPr txBox="1"/>
          <p:nvPr/>
        </p:nvSpPr>
        <p:spPr>
          <a:xfrm>
            <a:off x="4437528" y="1800658"/>
            <a:ext cx="4412559" cy="4093941"/>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les conteneurs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utilisation plus efficace des ressources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partagent un système d’exploitation hôte unique</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leur exécution dans des espaces séparés les uns des autres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ont accès à certaines parties du système hôte</a:t>
            </a:r>
          </a:p>
        </p:txBody>
      </p:sp>
      <p:sp>
        <p:nvSpPr>
          <p:cNvPr id="10" name="Rectangle 9">
            <a:extLst>
              <a:ext uri="{FF2B5EF4-FFF2-40B4-BE49-F238E27FC236}">
                <a16:creationId xmlns:a16="http://schemas.microsoft.com/office/drawing/2014/main" id="{3D65D787-5926-4190-950D-4F39E5048D1D}"/>
              </a:ext>
            </a:extLst>
          </p:cNvPr>
          <p:cNvSpPr/>
          <p:nvPr/>
        </p:nvSpPr>
        <p:spPr>
          <a:xfrm>
            <a:off x="390739" y="1528807"/>
            <a:ext cx="1927918" cy="2302964"/>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992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801091611"/>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0" name=""/>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Tree>
    <p:extLst>
      <p:ext uri="{BB962C8B-B14F-4D97-AF65-F5344CB8AC3E}">
        <p14:creationId xmlns:p14="http://schemas.microsoft.com/office/powerpoint/2010/main" val="62645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1522106" y="1706880"/>
            <a:ext cx="4935844" cy="2072639"/>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884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01E631-BBAB-4EDF-8890-C1F3682A31F6}"/>
              </a:ext>
            </a:extLst>
          </p:cNvPr>
          <p:cNvSpPr txBox="1"/>
          <p:nvPr/>
        </p:nvSpPr>
        <p:spPr>
          <a:xfrm>
            <a:off x="6467428" y="4639077"/>
            <a:ext cx="2410353" cy="958660"/>
          </a:xfrm>
          <a:prstGeom prst="rect">
            <a:avLst/>
          </a:prstGeom>
          <a:noFill/>
        </p:spPr>
        <p:txBody>
          <a:bodyPr wrap="square" rtlCol="0">
            <a:spAutoFit/>
          </a:bodyPr>
          <a:lstStyle/>
          <a:p>
            <a:pPr algn="ctr">
              <a:lnSpc>
                <a:spcPct val="150000"/>
              </a:lnSpc>
            </a:pPr>
            <a:r>
              <a:rPr lang="fr-FR" sz="20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système de fichiers distribué</a:t>
            </a:r>
            <a:endParaRPr lang="fr-FR" sz="2000" b="1" dirty="0">
              <a:solidFill>
                <a:srgbClr val="2F71D1"/>
              </a:solidFill>
              <a:latin typeface="Helvetica" panose="020B0604020202020204" pitchFamily="34" charset="0"/>
              <a:cs typeface="Helvetica" panose="020B0604020202020204" pitchFamily="34" charset="0"/>
            </a:endParaRPr>
          </a:p>
        </p:txBody>
      </p:sp>
      <p:cxnSp>
        <p:nvCxnSpPr>
          <p:cNvPr id="6" name="Straight Arrow Connector 5">
            <a:extLst>
              <a:ext uri="{FF2B5EF4-FFF2-40B4-BE49-F238E27FC236}">
                <a16:creationId xmlns:a16="http://schemas.microsoft.com/office/drawing/2014/main" id="{514B871C-5821-4C86-B2F5-EB7D4B8111ED}"/>
              </a:ext>
            </a:extLst>
          </p:cNvPr>
          <p:cNvCxnSpPr/>
          <p:nvPr/>
        </p:nvCxnSpPr>
        <p:spPr>
          <a:xfrm flipV="1">
            <a:off x="5872480" y="4988689"/>
            <a:ext cx="898710" cy="358815"/>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36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sp>
        <p:nvSpPr>
          <p:cNvPr id="2" name="Arrow: Down 1">
            <a:extLst>
              <a:ext uri="{FF2B5EF4-FFF2-40B4-BE49-F238E27FC236}">
                <a16:creationId xmlns:a16="http://schemas.microsoft.com/office/drawing/2014/main" id="{51D78197-CCF5-4DF4-96E5-A2DA13E073C3}"/>
              </a:ext>
            </a:extLst>
          </p:cNvPr>
          <p:cNvSpPr/>
          <p:nvPr/>
        </p:nvSpPr>
        <p:spPr>
          <a:xfrm>
            <a:off x="4399383" y="2618241"/>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622024C-2B5F-4F9C-A28A-1C010CF289F2}"/>
              </a:ext>
            </a:extLst>
          </p:cNvPr>
          <p:cNvSpPr txBox="1"/>
          <p:nvPr/>
        </p:nvSpPr>
        <p:spPr>
          <a:xfrm>
            <a:off x="637443" y="3246600"/>
            <a:ext cx="7877907" cy="2164695"/>
          </a:xfrm>
          <a:prstGeom prst="rect">
            <a:avLst/>
          </a:prstGeom>
          <a:noFill/>
        </p:spPr>
        <p:txBody>
          <a:bodyPr wrap="square" rtlCol="0">
            <a:spAutoFit/>
          </a:bodyPr>
          <a:lstStyle/>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augmentation de personnes ayant une autonomie diminuée…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…souvent corrélée aux maladies neurodégénératives (Alzheimer, Parkinson,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b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 aux différents handicaps (physique, sensoriel, intellectuel).</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EF04EF84-97D5-4C6C-8D7B-A852A2A9D0DE}"/>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C6D6811E-C30F-455A-B218-00AF607DDFEC}"/>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7970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3769341037"/>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C9F3C8E-E8D5-43F3-B2AD-9FD25AF8F93B}"/>
              </a:ext>
            </a:extLst>
          </p:cNvPr>
          <p:cNvCxnSpPr>
            <a:cxnSpLocks/>
          </p:cNvCxnSpPr>
          <p:nvPr/>
        </p:nvCxnSpPr>
        <p:spPr>
          <a:xfrm flipH="1">
            <a:off x="2987040" y="4653280"/>
            <a:ext cx="9753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4F5A1B-7EB4-4BB9-B5D7-46E99A0EC949}"/>
              </a:ext>
            </a:extLst>
          </p:cNvPr>
          <p:cNvCxnSpPr>
            <a:cxnSpLocks/>
          </p:cNvCxnSpPr>
          <p:nvPr/>
        </p:nvCxnSpPr>
        <p:spPr>
          <a:xfrm>
            <a:off x="2987040" y="4653280"/>
            <a:ext cx="10769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DF0798-401C-4716-B044-B56FA9E75AA8}"/>
              </a:ext>
            </a:extLst>
          </p:cNvPr>
          <p:cNvCxnSpPr>
            <a:cxnSpLocks/>
          </p:cNvCxnSpPr>
          <p:nvPr/>
        </p:nvCxnSpPr>
        <p:spPr>
          <a:xfrm>
            <a:off x="5872480" y="5242560"/>
            <a:ext cx="965200" cy="0"/>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89A40-C367-4770-8455-1B03E2D88FC7}"/>
              </a:ext>
            </a:extLst>
          </p:cNvPr>
          <p:cNvSpPr txBox="1"/>
          <p:nvPr/>
        </p:nvSpPr>
        <p:spPr>
          <a:xfrm>
            <a:off x="6594451" y="4633846"/>
            <a:ext cx="2351757" cy="1703030"/>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réplication complète des données</a:t>
            </a:r>
          </a:p>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entre f0 et f1</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5118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BCFFFFA1-3CDA-4CC0-B558-A930B68D608D}"/>
              </a:ext>
            </a:extLst>
          </p:cNvPr>
          <p:cNvSpPr txBox="1"/>
          <p:nvPr/>
        </p:nvSpPr>
        <p:spPr>
          <a:xfrm>
            <a:off x="390739" y="1641798"/>
            <a:ext cx="8502052" cy="457099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orchestration</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on parle de services pour identifier les conteneurs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 doivent-ils exécuter ? Comment ? Où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réplication des conteneurs à travers les différents nœuds du cluster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défini le rôle de chaque nœud :</a:t>
            </a:r>
          </a:p>
          <a:p>
            <a:pPr marL="1200150" lvl="2"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managers</a:t>
            </a:r>
            <a:r>
              <a:rPr lang="fr-FR" sz="16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gestion du cluster. Il reçoivent les définitions de services</a:t>
            </a:r>
          </a:p>
          <a:p>
            <a:pPr marL="1200150" lvl="2" indent="-285750">
              <a:lnSpc>
                <a:spcPct val="150000"/>
              </a:lnSpc>
              <a:buFont typeface="Wingdings" panose="05000000000000000000" pitchFamily="2" charset="2"/>
              <a:buChar char="à"/>
            </a:pP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workers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contiennent un agent qui a pour rôle de rendre compte aux managers de l’état des services qui lui leur sont attribué</a:t>
            </a:r>
          </a:p>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Politique de mise en œuvre du cluster :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préférable d’avoir un nombre impair de managers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leader est élu parmi les managers (Raft)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2006)</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leader est responsable de toutes les décisions des managers</a:t>
            </a:r>
          </a:p>
        </p:txBody>
      </p:sp>
    </p:spTree>
    <p:extLst>
      <p:ext uri="{BB962C8B-B14F-4D97-AF65-F5344CB8AC3E}">
        <p14:creationId xmlns:p14="http://schemas.microsoft.com/office/powerpoint/2010/main" val="3368654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2623239467"/>
              </p:ext>
            </p:extLst>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52CA2C-240B-4419-B9DF-BD3EAD35AB91}"/>
                  </a:ext>
                </a:extLst>
              </p:cNvPr>
              <p:cNvSpPr txBox="1"/>
              <p:nvPr/>
            </p:nvSpPr>
            <p:spPr>
              <a:xfrm>
                <a:off x="5564623" y="5921273"/>
                <a:ext cx="3364388" cy="523220"/>
              </a:xfrm>
              <a:prstGeom prst="rect">
                <a:avLst/>
              </a:prstGeom>
              <a:noFill/>
            </p:spPr>
            <p:txBody>
              <a:bodyPr wrap="square">
                <a:spAutoFit/>
              </a:bodyPr>
              <a:lstStyle/>
              <a:p>
                <a:pPr algn="r"/>
                <a:r>
                  <a:rPr lang="fr-CA" sz="1400" i="1" dirty="0">
                    <a:solidFill>
                      <a:schemeClr val="tx1">
                        <a:lumMod val="65000"/>
                        <a:lumOff val="35000"/>
                      </a:schemeClr>
                    </a:solidFill>
                    <a:latin typeface="Helvetica" panose="020B0604020202020204" pitchFamily="34" charset="0"/>
                    <a:cs typeface="Helvetica" panose="020B0604020202020204" pitchFamily="34" charset="0"/>
                  </a:rPr>
                  <a:t>o</a:t>
                </a:r>
                <a:r>
                  <a:rPr lang="fr-CA" sz="1400" b="0" i="1" dirty="0">
                    <a:solidFill>
                      <a:schemeClr val="tx1">
                        <a:lumMod val="65000"/>
                        <a:lumOff val="35000"/>
                      </a:schemeClr>
                    </a:solidFill>
                    <a:latin typeface="Helvetica" panose="020B0604020202020204" pitchFamily="34" charset="0"/>
                    <a:cs typeface="Helvetica" panose="020B0604020202020204" pitchFamily="34" charset="0"/>
                  </a:rPr>
                  <a:t>ù</a:t>
                </a:r>
                <a:r>
                  <a:rPr lang="fr-CA" sz="1400" b="0" i="1" dirty="0">
                    <a:solidFill>
                      <a:schemeClr val="tx1">
                        <a:lumMod val="65000"/>
                        <a:lumOff val="35000"/>
                      </a:schemeClr>
                    </a:solidFill>
                  </a:rPr>
                  <a:t> </a:t>
                </a:r>
                <a14:m>
                  <m:oMath xmlns:m="http://schemas.openxmlformats.org/officeDocument/2006/math">
                    <m:r>
                      <a:rPr lang="fr-CA" sz="1400" b="0" i="1" smtClean="0">
                        <a:solidFill>
                          <a:schemeClr val="tx1">
                            <a:lumMod val="65000"/>
                            <a:lumOff val="35000"/>
                          </a:schemeClr>
                        </a:solidFill>
                        <a:latin typeface="Cambria Math" panose="02040503050406030204" pitchFamily="18" charset="0"/>
                      </a:rPr>
                      <m:t>𝑁</m:t>
                    </m:r>
                  </m:oMath>
                </a14:m>
                <a:r>
                  <a:rPr lang="fr-CA" sz="1400" i="1" dirty="0"/>
                  <a:t> </a:t>
                </a:r>
                <a:r>
                  <a:rPr lang="fr-CA" sz="1400" i="1" dirty="0">
                    <a:solidFill>
                      <a:schemeClr val="tx1">
                        <a:lumMod val="65000"/>
                        <a:lumOff val="35000"/>
                      </a:schemeClr>
                    </a:solidFill>
                    <a:latin typeface="Helvetica" panose="020B0604020202020204" pitchFamily="34" charset="0"/>
                    <a:cs typeface="Helvetica" panose="020B0604020202020204" pitchFamily="34" charset="0"/>
                  </a:rPr>
                  <a:t>fait référence aux nombre de nœuds manager</a:t>
                </a:r>
              </a:p>
            </p:txBody>
          </p:sp>
        </mc:Choice>
        <mc:Fallback xmlns="">
          <p:sp>
            <p:nvSpPr>
              <p:cNvPr id="12" name="TextBox 11">
                <a:extLst>
                  <a:ext uri="{FF2B5EF4-FFF2-40B4-BE49-F238E27FC236}">
                    <a16:creationId xmlns:a16="http://schemas.microsoft.com/office/drawing/2014/main" id="{6252CA2C-240B-4419-B9DF-BD3EAD35AB91}"/>
                  </a:ext>
                </a:extLst>
              </p:cNvPr>
              <p:cNvSpPr txBox="1">
                <a:spLocks noRot="1" noChangeAspect="1" noMove="1" noResize="1" noEditPoints="1" noAdjustHandles="1" noChangeArrowheads="1" noChangeShapeType="1" noTextEdit="1"/>
              </p:cNvSpPr>
              <p:nvPr/>
            </p:nvSpPr>
            <p:spPr>
              <a:xfrm>
                <a:off x="5564623" y="5921273"/>
                <a:ext cx="3364388" cy="523220"/>
              </a:xfrm>
              <a:prstGeom prst="rect">
                <a:avLst/>
              </a:prstGeom>
              <a:blipFill>
                <a:blip r:embed="rId7"/>
                <a:stretch>
                  <a:fillRect t="-1163" r="-2174" b="-11628"/>
                </a:stretch>
              </a:blipFill>
            </p:spPr>
            <p:txBody>
              <a:bodyPr/>
              <a:lstStyle/>
              <a:p>
                <a:r>
                  <a:rPr lang="en-US">
                    <a:noFill/>
                  </a:rPr>
                  <a:t> </a:t>
                </a:r>
              </a:p>
            </p:txBody>
          </p:sp>
        </mc:Fallback>
      </mc:AlternateContent>
    </p:spTree>
    <p:extLst>
      <p:ext uri="{BB962C8B-B14F-4D97-AF65-F5344CB8AC3E}">
        <p14:creationId xmlns:p14="http://schemas.microsoft.com/office/powerpoint/2010/main" val="4016639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0"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a:t>
                </a:r>
                <a:r>
                  <a:rPr lang="en-US" dirty="0" err="1">
                    <a:solidFill>
                      <a:schemeClr val="tx1">
                        <a:lumMod val="65000"/>
                        <a:lumOff val="35000"/>
                      </a:schemeClr>
                    </a:solidFill>
                  </a:rPr>
                  <a:t>décideurs</a:t>
                </a:r>
                <a:endParaRPr lang="en-US" dirty="0">
                  <a:solidFill>
                    <a:schemeClr val="tx1">
                      <a:lumMod val="65000"/>
                      <a:lumOff val="35000"/>
                    </a:schemeClr>
                  </a:solidFill>
                </a:endParaRP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CD288EB-29D3-455D-8F8F-9D5D03326372}"/>
              </a:ext>
            </a:extLst>
          </p:cNvPr>
          <p:cNvCxnSpPr>
            <a:cxnSpLocks/>
          </p:cNvCxnSpPr>
          <p:nvPr/>
        </p:nvCxnSpPr>
        <p:spPr>
          <a:xfrm flipH="1">
            <a:off x="1893582" y="316911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AF5E82-818D-42DD-95EC-837C96B33722}"/>
              </a:ext>
            </a:extLst>
          </p:cNvPr>
          <p:cNvCxnSpPr>
            <a:cxnSpLocks/>
          </p:cNvCxnSpPr>
          <p:nvPr/>
        </p:nvCxnSpPr>
        <p:spPr>
          <a:xfrm>
            <a:off x="1881511" y="324104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9D375-1662-482F-95EA-61BB0398090B}"/>
              </a:ext>
            </a:extLst>
          </p:cNvPr>
          <p:cNvSpPr txBox="1"/>
          <p:nvPr/>
        </p:nvSpPr>
        <p:spPr>
          <a:xfrm>
            <a:off x="5349634" y="4171147"/>
            <a:ext cx="3652851" cy="2047227"/>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il est impossible d’avoir une autre défaillance, car le quorum ne pourra plus être respecté</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2019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a:t>
                </a:r>
                <a:r>
                  <a:rPr lang="en-US" dirty="0" err="1">
                    <a:solidFill>
                      <a:schemeClr val="tx1">
                        <a:lumMod val="65000"/>
                        <a:lumOff val="35000"/>
                      </a:schemeClr>
                    </a:solidFill>
                  </a:rPr>
                  <a:t>décideurs</a:t>
                </a:r>
                <a:endParaRPr lang="en-US" dirty="0">
                  <a:solidFill>
                    <a:schemeClr val="tx1">
                      <a:lumMod val="65000"/>
                      <a:lumOff val="35000"/>
                    </a:schemeClr>
                  </a:solidFill>
                </a:endParaRPr>
              </a:p>
            </p:txBody>
          </p:sp>
        </mc:Choice>
        <mc:Fallback>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1881511"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1869440"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775162-8A5B-4CCE-9C15-E7479CE8CB6B}"/>
              </a:ext>
            </a:extLst>
          </p:cNvPr>
          <p:cNvSpPr txBox="1"/>
          <p:nvPr/>
        </p:nvSpPr>
        <p:spPr>
          <a:xfrm>
            <a:off x="5349634" y="4330338"/>
            <a:ext cx="350045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accord entre m1 et m2 pour déterminer un nouveau leader</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98834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683363"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1 </a:t>
                </a:r>
                <a:r>
                  <a:rPr lang="en-US" dirty="0" err="1">
                    <a:solidFill>
                      <a:schemeClr val="tx1">
                        <a:lumMod val="65000"/>
                        <a:lumOff val="35000"/>
                      </a:schemeClr>
                    </a:solidFill>
                  </a:rPr>
                  <a:t>défaillance</a:t>
                </a:r>
                <a:endParaRPr lang="en-US" dirty="0">
                  <a:solidFill>
                    <a:schemeClr val="tx1">
                      <a:lumMod val="65000"/>
                      <a:lumOff val="35000"/>
                    </a:schemeClr>
                  </a:solidFill>
                </a:endParaRPr>
              </a:p>
            </p:txBody>
          </p:sp>
        </mc:Choice>
        <mc:Fallback>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683363" cy="276999"/>
              </a:xfrm>
              <a:prstGeom prst="rect">
                <a:avLst/>
              </a:prstGeom>
              <a:blipFill>
                <a:blip r:embed="rId5"/>
                <a:stretch>
                  <a:fillRect l="-1136" t="-175556" r="-1591" b="-25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489592"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 2 décideurs</a:t>
                </a:r>
              </a:p>
            </p:txBody>
          </p:sp>
        </mc:Choice>
        <mc:Fallback>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489592" cy="276999"/>
              </a:xfrm>
              <a:prstGeom prst="rect">
                <a:avLst/>
              </a:prstGeom>
              <a:blipFill>
                <a:blip r:embed="rId6"/>
                <a:stretch>
                  <a:fillRect l="-2941" t="-175556" r="-5147"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3533452"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3521381"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9C39DC-AAFE-4F1F-AFA7-35867428C0C1}"/>
              </a:ext>
            </a:extLst>
          </p:cNvPr>
          <p:cNvSpPr txBox="1"/>
          <p:nvPr/>
        </p:nvSpPr>
        <p:spPr>
          <a:xfrm>
            <a:off x="5349635" y="4008584"/>
            <a:ext cx="3646714" cy="241655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w0 n’est pas un nœud manager sa défaillance n’a pas d’impact sur le bon fonctionnement du cluster</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cluster dispose de moins de ressources</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018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extLst>
              <p:ext uri="{D42A27DB-BD31-4B8C-83A1-F6EECF244321}">
                <p14:modId xmlns:p14="http://schemas.microsoft.com/office/powerpoint/2010/main" val="664639335"/>
              </p:ext>
            </p:extLst>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0" name=""/>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1921837"/>
            <a:ext cx="3500450" cy="315522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réseaux superposés (overlay networks)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simplifier la complexité de la gestion des différents réseaux virtuels nécessaires aux conteneurs pour communiquer entre eux</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redondance réseau</a:t>
            </a:r>
          </a:p>
        </p:txBody>
      </p:sp>
    </p:spTree>
    <p:extLst>
      <p:ext uri="{BB962C8B-B14F-4D97-AF65-F5344CB8AC3E}">
        <p14:creationId xmlns:p14="http://schemas.microsoft.com/office/powerpoint/2010/main" val="2331032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2432250"/>
            <a:ext cx="3500450" cy="241655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a:t>
            </a: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ingress</a:t>
            </a: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réseau superposé particulier</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faciliter la répartition de la charge pour les différents services entre les nœuds du cluster</a:t>
            </a:r>
          </a:p>
        </p:txBody>
      </p:sp>
    </p:spTree>
    <p:extLst>
      <p:ext uri="{BB962C8B-B14F-4D97-AF65-F5344CB8AC3E}">
        <p14:creationId xmlns:p14="http://schemas.microsoft.com/office/powerpoint/2010/main" val="1142788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000" dirty="0">
                <a:solidFill>
                  <a:schemeClr val="bg1"/>
                </a:solidFill>
                <a:latin typeface="Helvetica" panose="020B0604020202020204" pitchFamily="34" charset="0"/>
                <a:cs typeface="Helvetica" panose="020B0604020202020204" pitchFamily="34" charset="0"/>
              </a:rPr>
              <a:t>Communication entre le système hôte et les conteneurs</a:t>
            </a:r>
            <a:endParaRPr lang="fr-FR" sz="32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19743" y="1752474"/>
            <a:ext cx="3635829" cy="47864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bridge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relier tous les réseaux superposés (et  «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ingress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au réseau physique du système hôte des nœuds du cluster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transfert des données est chiffré par défaut (AES-GSM)</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la clé de chiffrement est partagée entre les managers et remplacée toutes les 12 heures</a:t>
            </a:r>
          </a:p>
        </p:txBody>
      </p:sp>
    </p:spTree>
    <p:extLst>
      <p:ext uri="{BB962C8B-B14F-4D97-AF65-F5344CB8AC3E}">
        <p14:creationId xmlns:p14="http://schemas.microsoft.com/office/powerpoint/2010/main" val="3793635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87086" y="2170640"/>
            <a:ext cx="3635829" cy="3678443"/>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conteneurs possède sa propre adresse IP virtuelle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IPVS redirige les requêtes TCP/UDP vers les adresses virtuelles des conteneurs</a:t>
            </a:r>
          </a:p>
          <a:p>
            <a:pPr marL="285750"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le protocole IPVS permet une répartition de la charge au niveau des répliques grâce à l’algorithme Round-Robin</a:t>
            </a:r>
          </a:p>
        </p:txBody>
      </p:sp>
    </p:spTree>
    <p:extLst>
      <p:ext uri="{BB962C8B-B14F-4D97-AF65-F5344CB8AC3E}">
        <p14:creationId xmlns:p14="http://schemas.microsoft.com/office/powerpoint/2010/main" val="7295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5CF0E3C5-BEFC-4A8E-87FB-25BF76E86961}"/>
              </a:ext>
            </a:extLst>
          </p:cNvPr>
          <p:cNvSpPr txBox="1"/>
          <p:nvPr/>
        </p:nvSpPr>
        <p:spPr>
          <a:xfrm>
            <a:off x="1389082" y="2130767"/>
            <a:ext cx="6365835" cy="456535"/>
          </a:xfrm>
          <a:prstGeom prst="rect">
            <a:avLst/>
          </a:prstGeom>
          <a:noFill/>
        </p:spPr>
        <p:txBody>
          <a:bodyPr wrap="square" rtlCol="0">
            <a:spAutoFit/>
          </a:bodyPr>
          <a:lstStyle/>
          <a:p>
            <a:pPr>
              <a:lnSpc>
                <a:spcPct val="150000"/>
              </a:lnSpc>
            </a:pP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la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perte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d’autonomie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est-elle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prise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charge ? </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D622024C-2B5F-4F9C-A28A-1C010CF289F2}"/>
              </a:ext>
            </a:extLst>
          </p:cNvPr>
          <p:cNvSpPr txBox="1"/>
          <p:nvPr/>
        </p:nvSpPr>
        <p:spPr>
          <a:xfrm>
            <a:off x="1389082" y="2972452"/>
            <a:ext cx="6365835" cy="216469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assistance rigoureuse est nécessaire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supportée par les proches…</a:t>
            </a:r>
          </a:p>
          <a:p>
            <a:pPr lvl="1">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…malgré les nombreuses conséquences qu’elle engendre (personnel, émotionnel, social et financier) </a:t>
            </a:r>
          </a:p>
        </p:txBody>
      </p:sp>
      <p:sp>
        <p:nvSpPr>
          <p:cNvPr id="12" name="ZoneTexte 2">
            <a:extLst>
              <a:ext uri="{FF2B5EF4-FFF2-40B4-BE49-F238E27FC236}">
                <a16:creationId xmlns:a16="http://schemas.microsoft.com/office/drawing/2014/main" id="{4FD6A711-94A9-47EB-ACFF-1AABFC3A5AA1}"/>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8960B4-D3EC-4F6C-9D97-4DB66791D3A0}"/>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2266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 : Proxy Inverse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5" name="Object 4">
            <a:extLst>
              <a:ext uri="{FF2B5EF4-FFF2-40B4-BE49-F238E27FC236}">
                <a16:creationId xmlns:a16="http://schemas.microsoft.com/office/drawing/2014/main" id="{41DBD2FA-C077-4C1E-AA1C-C07E752D2B11}"/>
              </a:ext>
            </a:extLst>
          </p:cNvPr>
          <p:cNvGraphicFramePr>
            <a:graphicFrameLocks noChangeAspect="1"/>
          </p:cNvGraphicFramePr>
          <p:nvPr>
            <p:extLst>
              <p:ext uri="{D42A27DB-BD31-4B8C-83A1-F6EECF244321}">
                <p14:modId xmlns:p14="http://schemas.microsoft.com/office/powerpoint/2010/main" val="1007886197"/>
              </p:ext>
            </p:extLst>
          </p:nvPr>
        </p:nvGraphicFramePr>
        <p:xfrm>
          <a:off x="261485" y="2429616"/>
          <a:ext cx="4879294" cy="2949190"/>
        </p:xfrm>
        <a:graphic>
          <a:graphicData uri="http://schemas.openxmlformats.org/presentationml/2006/ole">
            <mc:AlternateContent xmlns:mc="http://schemas.openxmlformats.org/markup-compatibility/2006">
              <mc:Choice xmlns:v="urn:schemas-microsoft-com:vml" Requires="v">
                <p:oleObj name="Acrobat Document" r:id="rId3" imgW="6164332" imgH="3725919" progId="AcroExch.Document.DC">
                  <p:embed/>
                </p:oleObj>
              </mc:Choice>
              <mc:Fallback>
                <p:oleObj name="Acrobat Document" r:id="rId3" imgW="6164332" imgH="3725919" progId="AcroExch.Document.DC">
                  <p:embed/>
                  <p:pic>
                    <p:nvPicPr>
                      <p:cNvPr id="0" name=""/>
                      <p:cNvPicPr/>
                      <p:nvPr/>
                    </p:nvPicPr>
                    <p:blipFill>
                      <a:blip r:embed="rId4"/>
                      <a:stretch>
                        <a:fillRect/>
                      </a:stretch>
                    </p:blipFill>
                    <p:spPr>
                      <a:xfrm>
                        <a:off x="261485" y="2429616"/>
                        <a:ext cx="4879294" cy="29491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E3C9FFF-43D2-4BF0-9B26-BA1929E037ED}"/>
              </a:ext>
            </a:extLst>
          </p:cNvPr>
          <p:cNvSpPr txBox="1"/>
          <p:nvPr/>
        </p:nvSpPr>
        <p:spPr>
          <a:xfrm>
            <a:off x="5246686" y="2253832"/>
            <a:ext cx="3635829" cy="346299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répartition de la charge au niveau des nœuds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externe unifié (nom de domaine)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échanges de données avec les différents services sécurisés (HTTS)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971490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Base de données répliquée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7" name="Object 6">
            <a:extLst>
              <a:ext uri="{FF2B5EF4-FFF2-40B4-BE49-F238E27FC236}">
                <a16:creationId xmlns:a16="http://schemas.microsoft.com/office/drawing/2014/main" id="{7B9488EB-E465-4B1E-99C6-4BF8905CB077}"/>
              </a:ext>
            </a:extLst>
          </p:cNvPr>
          <p:cNvGraphicFramePr>
            <a:graphicFrameLocks noChangeAspect="1"/>
          </p:cNvGraphicFramePr>
          <p:nvPr>
            <p:extLst>
              <p:ext uri="{D42A27DB-BD31-4B8C-83A1-F6EECF244321}">
                <p14:modId xmlns:p14="http://schemas.microsoft.com/office/powerpoint/2010/main" val="3612629615"/>
              </p:ext>
            </p:extLst>
          </p:nvPr>
        </p:nvGraphicFramePr>
        <p:xfrm>
          <a:off x="2233997" y="3951299"/>
          <a:ext cx="4614953" cy="2770177"/>
        </p:xfrm>
        <a:graphic>
          <a:graphicData uri="http://schemas.openxmlformats.org/presentationml/2006/ole">
            <mc:AlternateContent xmlns:mc="http://schemas.openxmlformats.org/markup-compatibility/2006">
              <mc:Choice xmlns:v="urn:schemas-microsoft-com:vml" Requires="v">
                <p:oleObj name="Acrobat Document" r:id="rId3" imgW="6080547" imgH="3649593" progId="AcroExch.Document.DC">
                  <p:embed/>
                </p:oleObj>
              </mc:Choice>
              <mc:Fallback>
                <p:oleObj name="Acrobat Document" r:id="rId3" imgW="6080547" imgH="3649593" progId="AcroExch.Document.DC">
                  <p:embed/>
                  <p:pic>
                    <p:nvPicPr>
                      <p:cNvPr id="7" name="Object 6">
                        <a:extLst>
                          <a:ext uri="{FF2B5EF4-FFF2-40B4-BE49-F238E27FC236}">
                            <a16:creationId xmlns:a16="http://schemas.microsoft.com/office/drawing/2014/main" id="{7B9488EB-E465-4B1E-99C6-4BF8905CB077}"/>
                          </a:ext>
                        </a:extLst>
                      </p:cNvPr>
                      <p:cNvPicPr/>
                      <p:nvPr/>
                    </p:nvPicPr>
                    <p:blipFill>
                      <a:blip r:embed="rId4"/>
                      <a:stretch>
                        <a:fillRect/>
                      </a:stretch>
                    </p:blipFill>
                    <p:spPr>
                      <a:xfrm>
                        <a:off x="2233997" y="3951299"/>
                        <a:ext cx="4614953" cy="27701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BA9890-00EA-4959-9330-2D84D23809FC}"/>
              </a:ext>
            </a:extLst>
          </p:cNvPr>
          <p:cNvSpPr txBox="1"/>
          <p:nvPr/>
        </p:nvSpPr>
        <p:spPr>
          <a:xfrm>
            <a:off x="390739" y="1528807"/>
            <a:ext cx="8502401"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Service composé d’un nœud principal et de deux nœuds secondaires (P-S-S)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pouls entre les 3 nœuds (A)</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après 10s de délais, si le pouls n’est pas retourné à son émetteur, le récepteur est considéré inaccessible (B)</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s’il s’agit du nœud principal, un processus d’élection est déclenché (C)</a:t>
            </a:r>
          </a:p>
        </p:txBody>
      </p:sp>
    </p:spTree>
    <p:extLst>
      <p:ext uri="{BB962C8B-B14F-4D97-AF65-F5344CB8AC3E}">
        <p14:creationId xmlns:p14="http://schemas.microsoft.com/office/powerpoint/2010/main" val="579559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fiabilité de l’architecture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05C0EC35-E0CA-4BE4-AE9B-78EAC97D2F5F}"/>
              </a:ext>
            </a:extLst>
          </p:cNvPr>
          <p:cNvPicPr>
            <a:picLocks noChangeAspect="1"/>
          </p:cNvPicPr>
          <p:nvPr/>
        </p:nvPicPr>
        <p:blipFill>
          <a:blip r:embed="rId3"/>
          <a:stretch>
            <a:fillRect/>
          </a:stretch>
        </p:blipFill>
        <p:spPr>
          <a:xfrm>
            <a:off x="1940277" y="3169804"/>
            <a:ext cx="5202394" cy="3078515"/>
          </a:xfrm>
          <a:prstGeom prst="rect">
            <a:avLst/>
          </a:prstGeom>
        </p:spPr>
      </p:pic>
      <p:sp>
        <p:nvSpPr>
          <p:cNvPr id="7" name="TextBox 6">
            <a:extLst>
              <a:ext uri="{FF2B5EF4-FFF2-40B4-BE49-F238E27FC236}">
                <a16:creationId xmlns:a16="http://schemas.microsoft.com/office/drawing/2014/main" id="{BC3DDF58-8827-4C8A-9C8D-AB6729C7D802}"/>
              </a:ext>
            </a:extLst>
          </p:cNvPr>
          <p:cNvSpPr txBox="1"/>
          <p:nvPr/>
        </p:nvSpPr>
        <p:spPr>
          <a:xfrm>
            <a:off x="712713" y="1841323"/>
            <a:ext cx="7718573" cy="939231"/>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implémentation sur des Raspberry Pi 3</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selon 8 expérimentations :</a:t>
            </a:r>
          </a:p>
        </p:txBody>
      </p:sp>
    </p:spTree>
    <p:extLst>
      <p:ext uri="{BB962C8B-B14F-4D97-AF65-F5344CB8AC3E}">
        <p14:creationId xmlns:p14="http://schemas.microsoft.com/office/powerpoint/2010/main" val="2090420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931981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037034"/>
            <a:ext cx="8275741" cy="29700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nouvelle architecture pour les maisons intelligentes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Repose sur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r>
              <a:rPr lang="fr-FR" sz="1600" dirty="0">
                <a:solidFill>
                  <a:schemeClr val="tx1">
                    <a:lumMod val="65000"/>
                    <a:lumOff val="35000"/>
                  </a:schemeClr>
                </a:solidFill>
                <a:latin typeface="Helvetica" panose="020B0604020202020204" pitchFamily="34" charset="0"/>
                <a:cs typeface="Helvetica" panose="020B0604020202020204" pitchFamily="34" charset="0"/>
              </a:rPr>
              <a:t> au sein d’un cluster de 5 nœuds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agnostique vis-à-vis de la conception des applications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 : </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 n’admet pas de points de défaillance</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l’interopérabilité entre les applications qui constituent un ensemble hétérogène de technologies et leur réutilisabilité</a:t>
            </a:r>
          </a:p>
          <a:p>
            <a:pPr marL="1200150" lvl="2"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 : ajouter facilement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ressources matérielles et logicielles supplémentaires en fonction des besoins</a:t>
            </a: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149245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p:txBody>
      </p:sp>
    </p:spTree>
    <p:extLst>
      <p:ext uri="{BB962C8B-B14F-4D97-AF65-F5344CB8AC3E}">
        <p14:creationId xmlns:p14="http://schemas.microsoft.com/office/powerpoint/2010/main" val="202274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287451"/>
            <a:ext cx="8275741" cy="3077766"/>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la plupart des méthodes actuellement proposées pour réaliser la reconnaissance d’activités sont des applications complètes :</a:t>
            </a:r>
          </a:p>
          <a:p>
            <a:pPr marL="742950" lvl="1"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processus sont encapsulés au sein d’un unique composant logiciel immuable</a:t>
            </a:r>
          </a:p>
          <a:p>
            <a:pPr marL="742950" lvl="1"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difficile à modifier et à réutiliser :</a:t>
            </a:r>
          </a:p>
          <a:p>
            <a:pPr marL="1200150" lvl="2"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développés à nouveau ou adaptés afin de pouvoir supporter des modifications</a:t>
            </a:r>
          </a:p>
        </p:txBody>
      </p:sp>
    </p:spTree>
    <p:extLst>
      <p:ext uri="{BB962C8B-B14F-4D97-AF65-F5344CB8AC3E}">
        <p14:creationId xmlns:p14="http://schemas.microsoft.com/office/powerpoint/2010/main" val="924954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5016758"/>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LIARA Environment for Modular Machine Learning (LE2ML)</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outil pour l’apprentissage machine qui repose sur l’utilisation de microservices établis par l’architecture précédente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évolutivité</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déploiements plus sûrs et rapides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des pannes</a:t>
            </a:r>
          </a:p>
          <a:p>
            <a:pPr marL="1200150" lvl="2" indent="-285750">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cet outil constitue le lien entre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l’architecture d’habitat intelligent proposée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n’est pas réservé à une utilisation en combinaison avec une architecture distribuée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n’exploitent pas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peuvent également en tirer profit</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902873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D025793-03C4-4F09-AE3C-3D180443EE21}"/>
              </a:ext>
            </a:extLst>
          </p:cNvPr>
          <p:cNvGraphicFramePr>
            <a:graphicFrameLocks noChangeAspect="1"/>
          </p:cNvGraphicFramePr>
          <p:nvPr>
            <p:extLst>
              <p:ext uri="{D42A27DB-BD31-4B8C-83A1-F6EECF244321}">
                <p14:modId xmlns:p14="http://schemas.microsoft.com/office/powerpoint/2010/main" val="1984129748"/>
              </p:ext>
            </p:extLst>
          </p:nvPr>
        </p:nvGraphicFramePr>
        <p:xfrm>
          <a:off x="1371183" y="2020554"/>
          <a:ext cx="5702760" cy="4031330"/>
        </p:xfrm>
        <a:graphic>
          <a:graphicData uri="http://schemas.openxmlformats.org/presentationml/2006/ole">
            <mc:AlternateContent xmlns:mc="http://schemas.openxmlformats.org/markup-compatibility/2006">
              <mc:Choice xmlns:v="urn:schemas-microsoft-com:vml" Requires="v">
                <p:oleObj name="Acrobat Document" r:id="rId3" imgW="4549034" imgH="3215514" progId="AcroExch.Document.DC">
                  <p:embed/>
                </p:oleObj>
              </mc:Choice>
              <mc:Fallback>
                <p:oleObj name="Acrobat Document" r:id="rId3" imgW="4549034" imgH="3215514" progId="AcroExch.Document.DC">
                  <p:embed/>
                  <p:pic>
                    <p:nvPicPr>
                      <p:cNvPr id="0" name=""/>
                      <p:cNvPicPr/>
                      <p:nvPr/>
                    </p:nvPicPr>
                    <p:blipFill>
                      <a:blip r:embed="rId4"/>
                      <a:stretch>
                        <a:fillRect/>
                      </a:stretch>
                    </p:blipFill>
                    <p:spPr>
                      <a:xfrm>
                        <a:off x="1371183" y="2020554"/>
                        <a:ext cx="5702760" cy="4031330"/>
                      </a:xfrm>
                      <a:prstGeom prst="rect">
                        <a:avLst/>
                      </a:prstGeom>
                    </p:spPr>
                  </p:pic>
                </p:oleObj>
              </mc:Fallback>
            </mc:AlternateContent>
          </a:graphicData>
        </a:graphic>
      </p:graphicFrame>
    </p:spTree>
    <p:extLst>
      <p:ext uri="{BB962C8B-B14F-4D97-AF65-F5344CB8AC3E}">
        <p14:creationId xmlns:p14="http://schemas.microsoft.com/office/powerpoint/2010/main" val="769364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i="1" dirty="0">
                <a:solidFill>
                  <a:schemeClr val="bg1"/>
                </a:solidFill>
                <a:latin typeface="Helvetica" panose="020B0604020202020204" pitchFamily="34" charset="0"/>
                <a:cs typeface="Helvetica" panose="020B0604020202020204" pitchFamily="34" charset="0"/>
              </a:rPr>
              <a:t>Pipeline d’apprentissage machine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9F714B69-9EBA-471E-9860-84C0B7E90568}"/>
              </a:ext>
            </a:extLst>
          </p:cNvPr>
          <p:cNvPicPr>
            <a:picLocks noChangeAspect="1"/>
          </p:cNvPicPr>
          <p:nvPr/>
        </p:nvPicPr>
        <p:blipFill>
          <a:blip r:embed="rId3"/>
          <a:stretch>
            <a:fillRect/>
          </a:stretch>
        </p:blipFill>
        <p:spPr>
          <a:xfrm>
            <a:off x="535585" y="1690401"/>
            <a:ext cx="2917478" cy="4905927"/>
          </a:xfrm>
          <a:prstGeom prst="rect">
            <a:avLst/>
          </a:prstGeom>
        </p:spPr>
      </p:pic>
      <p:sp>
        <p:nvSpPr>
          <p:cNvPr id="9" name="TextBox 8">
            <a:extLst>
              <a:ext uri="{FF2B5EF4-FFF2-40B4-BE49-F238E27FC236}">
                <a16:creationId xmlns:a16="http://schemas.microsoft.com/office/drawing/2014/main" id="{2063928D-8307-4B76-B2F0-78500E75E67C}"/>
              </a:ext>
            </a:extLst>
          </p:cNvPr>
          <p:cNvSpPr txBox="1"/>
          <p:nvPr/>
        </p:nvSpPr>
        <p:spPr>
          <a:xfrm>
            <a:off x="3453063" y="2188357"/>
            <a:ext cx="5320469" cy="343170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rPr>
              <a:t>Définition d’un pipeline :</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fichier YAML</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contenu validé grâce à un schéma</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facile à versionner</a:t>
            </a:r>
          </a:p>
          <a:p>
            <a:pPr marL="1200150" lvl="2"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favorise le partage entre utilisateurs</a:t>
            </a:r>
          </a:p>
          <a:p>
            <a:pPr marL="742950" lvl="1"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jobs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s’exécutent en parallèle</a:t>
            </a:r>
          </a:p>
          <a:p>
            <a:pPr marL="742950" lvl="1" indent="-285750">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tâches d’un job sont lancées séquentiellement ou en parallèle en fonction de leur dépendance entre elles</a:t>
            </a:r>
          </a:p>
        </p:txBody>
      </p:sp>
    </p:spTree>
    <p:extLst>
      <p:ext uri="{BB962C8B-B14F-4D97-AF65-F5344CB8AC3E}">
        <p14:creationId xmlns:p14="http://schemas.microsoft.com/office/powerpoint/2010/main" val="58508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25481"/>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CA" sz="2800" dirty="0">
                <a:solidFill>
                  <a:schemeClr val="bg1"/>
                </a:solidFill>
                <a:latin typeface="Helvetica" panose="020B0604020202020204" pitchFamily="34" charset="0"/>
                <a:cs typeface="Helvetica" panose="020B0604020202020204" pitchFamily="34" charset="0"/>
              </a:rPr>
              <a:t>Contexte</a:t>
            </a:r>
            <a:endParaRPr lang="fr-CA"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413BD124-4542-436A-81F6-399B562C290E}"/>
              </a:ext>
            </a:extLst>
          </p:cNvPr>
          <p:cNvSpPr txBox="1"/>
          <p:nvPr/>
        </p:nvSpPr>
        <p:spPr>
          <a:xfrm>
            <a:off x="640422" y="3697975"/>
            <a:ext cx="7863153" cy="872034"/>
          </a:xfrm>
          <a:prstGeom prst="rect">
            <a:avLst/>
          </a:prstGeom>
          <a:noFill/>
        </p:spPr>
        <p:txBody>
          <a:bodyPr wrap="square" rtlCol="0">
            <a:spAutoFit/>
          </a:bodyPr>
          <a:lstStyle/>
          <a:p>
            <a:pPr algn="ct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ils sont l’une des solutions technologiques potentielles pour amorcer une réponse à cette problématique importante.</a:t>
            </a:r>
          </a:p>
        </p:txBody>
      </p:sp>
      <p:sp>
        <p:nvSpPr>
          <p:cNvPr id="12" name="TextBox 11">
            <a:extLst>
              <a:ext uri="{FF2B5EF4-FFF2-40B4-BE49-F238E27FC236}">
                <a16:creationId xmlns:a16="http://schemas.microsoft.com/office/drawing/2014/main" id="{8D2E4FC8-3E47-4A75-9B9B-B1C8F08545B2}"/>
              </a:ext>
            </a:extLst>
          </p:cNvPr>
          <p:cNvSpPr txBox="1"/>
          <p:nvPr/>
        </p:nvSpPr>
        <p:spPr>
          <a:xfrm>
            <a:off x="1389082" y="2688832"/>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ZoneTexte 2">
            <a:extLst>
              <a:ext uri="{FF2B5EF4-FFF2-40B4-BE49-F238E27FC236}">
                <a16:creationId xmlns:a16="http://schemas.microsoft.com/office/drawing/2014/main" id="{30390AAD-35F1-466C-A45D-F87C6718FDC8}"/>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2830887-EDF3-49FD-B982-3165FA3196E4}"/>
              </a:ext>
            </a:extLst>
          </p:cNvPr>
          <p:cNvSpPr txBox="1"/>
          <p:nvPr/>
        </p:nvSpPr>
        <p:spPr>
          <a:xfrm>
            <a:off x="1389082" y="635635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2009)</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05017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GUI</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DACCE555-2AA1-4907-9E1A-692A636DDF77}"/>
              </a:ext>
            </a:extLst>
          </p:cNvPr>
          <p:cNvGraphicFramePr>
            <a:graphicFrameLocks noChangeAspect="1"/>
          </p:cNvGraphicFramePr>
          <p:nvPr>
            <p:extLst>
              <p:ext uri="{D42A27DB-BD31-4B8C-83A1-F6EECF244321}">
                <p14:modId xmlns:p14="http://schemas.microsoft.com/office/powerpoint/2010/main" val="1263024826"/>
              </p:ext>
            </p:extLst>
          </p:nvPr>
        </p:nvGraphicFramePr>
        <p:xfrm>
          <a:off x="717550" y="2039854"/>
          <a:ext cx="7708900" cy="3524250"/>
        </p:xfrm>
        <a:graphic>
          <a:graphicData uri="http://schemas.openxmlformats.org/presentationml/2006/ole">
            <mc:AlternateContent xmlns:mc="http://schemas.openxmlformats.org/markup-compatibility/2006">
              <mc:Choice xmlns:v="urn:schemas-microsoft-com:vml" Requires="v">
                <p:oleObj name="Acrobat Document" r:id="rId3" imgW="9242670" imgH="4221401" progId="AcroExch.Document.DC">
                  <p:embed/>
                </p:oleObj>
              </mc:Choice>
              <mc:Fallback>
                <p:oleObj name="Acrobat Document" r:id="rId3" imgW="9242670" imgH="4221401" progId="AcroExch.Document.DC">
                  <p:embed/>
                  <p:pic>
                    <p:nvPicPr>
                      <p:cNvPr id="0" name=""/>
                      <p:cNvPicPr/>
                      <p:nvPr/>
                    </p:nvPicPr>
                    <p:blipFill>
                      <a:blip r:embed="rId4"/>
                      <a:stretch>
                        <a:fillRect/>
                      </a:stretch>
                    </p:blipFill>
                    <p:spPr>
                      <a:xfrm>
                        <a:off x="717550" y="2039854"/>
                        <a:ext cx="7708900" cy="3524250"/>
                      </a:xfrm>
                      <a:prstGeom prst="rect">
                        <a:avLst/>
                      </a:prstGeom>
                    </p:spPr>
                  </p:pic>
                </p:oleObj>
              </mc:Fallback>
            </mc:AlternateContent>
          </a:graphicData>
        </a:graphic>
      </p:graphicFrame>
    </p:spTree>
    <p:extLst>
      <p:ext uri="{BB962C8B-B14F-4D97-AF65-F5344CB8AC3E}">
        <p14:creationId xmlns:p14="http://schemas.microsoft.com/office/powerpoint/2010/main" val="23816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LE2ML</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B09D5611-2C85-4132-92BC-D34A528BE39F}"/>
              </a:ext>
            </a:extLst>
          </p:cNvPr>
          <p:cNvGraphicFramePr>
            <a:graphicFrameLocks noChangeAspect="1"/>
          </p:cNvGraphicFramePr>
          <p:nvPr>
            <p:extLst>
              <p:ext uri="{D42A27DB-BD31-4B8C-83A1-F6EECF244321}">
                <p14:modId xmlns:p14="http://schemas.microsoft.com/office/powerpoint/2010/main" val="1476791021"/>
              </p:ext>
            </p:extLst>
          </p:nvPr>
        </p:nvGraphicFramePr>
        <p:xfrm>
          <a:off x="2042600" y="1934328"/>
          <a:ext cx="5058800" cy="3752431"/>
        </p:xfrm>
        <a:graphic>
          <a:graphicData uri="http://schemas.openxmlformats.org/presentationml/2006/ole">
            <mc:AlternateContent xmlns:mc="http://schemas.openxmlformats.org/markup-compatibility/2006">
              <mc:Choice xmlns:v="urn:schemas-microsoft-com:vml" Requires="v">
                <p:oleObj name="Acrobat Document" r:id="rId3" imgW="3566160" imgH="2644132" progId="AcroExch.Document.DC">
                  <p:embed/>
                </p:oleObj>
              </mc:Choice>
              <mc:Fallback>
                <p:oleObj name="Acrobat Document" r:id="rId3" imgW="3566160" imgH="2644132" progId="AcroExch.Document.DC">
                  <p:embed/>
                  <p:pic>
                    <p:nvPicPr>
                      <p:cNvPr id="0" name=""/>
                      <p:cNvPicPr/>
                      <p:nvPr/>
                    </p:nvPicPr>
                    <p:blipFill>
                      <a:blip r:embed="rId4"/>
                      <a:stretch>
                        <a:fillRect/>
                      </a:stretch>
                    </p:blipFill>
                    <p:spPr>
                      <a:xfrm>
                        <a:off x="2042600" y="1934328"/>
                        <a:ext cx="5058800" cy="375243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75D39FF-09DA-4E0B-A05D-5FBCC7D3607F}"/>
              </a:ext>
            </a:extLst>
          </p:cNvPr>
          <p:cNvSpPr txBox="1"/>
          <p:nvPr/>
        </p:nvSpPr>
        <p:spPr>
          <a:xfrm>
            <a:off x="6027300" y="4744533"/>
            <a:ext cx="2351757" cy="456535"/>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succès / échec</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91842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proposés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069E7F4E-89B1-4530-A37F-518CEAE6BA91}"/>
              </a:ext>
            </a:extLst>
          </p:cNvPr>
          <p:cNvSpPr txBox="1"/>
          <p:nvPr/>
        </p:nvSpPr>
        <p:spPr>
          <a:xfrm>
            <a:off x="434129" y="1644419"/>
            <a:ext cx="8275741" cy="4909036"/>
          </a:xfrm>
          <a:prstGeom prst="rect">
            <a:avLst/>
          </a:prstGeom>
          <a:noFill/>
        </p:spPr>
        <p:txBody>
          <a:bodyPr wrap="square" rtlCol="0">
            <a:spAutoFit/>
          </a:bodyPr>
          <a:lstStyle/>
          <a:p>
            <a:pPr marL="285750" indent="-285750">
              <a:spcAft>
                <a:spcPts val="6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fenêtrage</a:t>
            </a:r>
            <a:endPar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plusieurs fonctions disponibles (rectangulaire,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Hann</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Hamming</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fenêtres avec ou sans chevauchement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développé en JavaScript</a:t>
            </a:r>
          </a:p>
          <a:p>
            <a:pPr lvl="1"/>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Aft>
                <a:spcPts val="6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d’extraction</a:t>
            </a: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caractéristiques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8 caractéristiques temporelles et 3 caractéristiques fréquentielles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passage du domaine temporel au fréquentiel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via</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FFT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développé en JavaScript</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Aft>
                <a:spcPts val="6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d’apprentissage machine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surcouche de la librairie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scikit-learn</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développée en Python</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phases d’entrainement et de reconnaissance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sauvegarde des modèles d’apprentissage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validation croisée en 10-plis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de la performance</a:t>
            </a:r>
          </a:p>
        </p:txBody>
      </p:sp>
    </p:spTree>
    <p:extLst>
      <p:ext uri="{BB962C8B-B14F-4D97-AF65-F5344CB8AC3E}">
        <p14:creationId xmlns:p14="http://schemas.microsoft.com/office/powerpoint/2010/main" val="16463145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solution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C84B5A00-5526-49C2-8A09-F30469F625C6}"/>
              </a:ext>
            </a:extLst>
          </p:cNvPr>
          <p:cNvPicPr>
            <a:picLocks noChangeAspect="1"/>
          </p:cNvPicPr>
          <p:nvPr/>
        </p:nvPicPr>
        <p:blipFill>
          <a:blip r:embed="rId3"/>
          <a:stretch>
            <a:fillRect/>
          </a:stretch>
        </p:blipFill>
        <p:spPr>
          <a:xfrm>
            <a:off x="4718385" y="2066424"/>
            <a:ext cx="4133850" cy="1714500"/>
          </a:xfrm>
          <a:prstGeom prst="rect">
            <a:avLst/>
          </a:prstGeom>
        </p:spPr>
      </p:pic>
      <p:pic>
        <p:nvPicPr>
          <p:cNvPr id="12" name="Picture 11">
            <a:extLst>
              <a:ext uri="{FF2B5EF4-FFF2-40B4-BE49-F238E27FC236}">
                <a16:creationId xmlns:a16="http://schemas.microsoft.com/office/drawing/2014/main" id="{143054CA-4ECE-49B9-860E-B79377B071EF}"/>
              </a:ext>
            </a:extLst>
          </p:cNvPr>
          <p:cNvPicPr>
            <a:picLocks noChangeAspect="1"/>
          </p:cNvPicPr>
          <p:nvPr/>
        </p:nvPicPr>
        <p:blipFill>
          <a:blip r:embed="rId4"/>
          <a:stretch>
            <a:fillRect/>
          </a:stretch>
        </p:blipFill>
        <p:spPr>
          <a:xfrm>
            <a:off x="312423" y="2066424"/>
            <a:ext cx="4113194" cy="1675397"/>
          </a:xfrm>
          <a:prstGeom prst="rect">
            <a:avLst/>
          </a:prstGeom>
        </p:spPr>
      </p:pic>
      <p:sp>
        <p:nvSpPr>
          <p:cNvPr id="13" name="TextBox 12">
            <a:extLst>
              <a:ext uri="{FF2B5EF4-FFF2-40B4-BE49-F238E27FC236}">
                <a16:creationId xmlns:a16="http://schemas.microsoft.com/office/drawing/2014/main" id="{2E25FE2C-4A17-4CE9-BE6E-7FC06CBA203F}"/>
              </a:ext>
            </a:extLst>
          </p:cNvPr>
          <p:cNvSpPr txBox="1"/>
          <p:nvPr/>
        </p:nvSpPr>
        <p:spPr>
          <a:xfrm>
            <a:off x="434129" y="4395275"/>
            <a:ext cx="8275741" cy="1200329"/>
          </a:xfrm>
          <a:prstGeom prst="rect">
            <a:avLst/>
          </a:prstGeom>
          <a:noFill/>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niveau de précision comparable :</a:t>
            </a:r>
          </a:p>
          <a:p>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légers écarts observés en raison de différences entre les deux implémentations</a:t>
            </a:r>
          </a:p>
        </p:txBody>
      </p:sp>
    </p:spTree>
    <p:extLst>
      <p:ext uri="{BB962C8B-B14F-4D97-AF65-F5344CB8AC3E}">
        <p14:creationId xmlns:p14="http://schemas.microsoft.com/office/powerpoint/2010/main" val="223682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02993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9EAF162-1A49-4D0C-AF4E-74CF90018580}"/>
              </a:ext>
            </a:extLst>
          </p:cNvPr>
          <p:cNvSpPr txBox="1"/>
          <p:nvPr/>
        </p:nvSpPr>
        <p:spPr>
          <a:xfrm>
            <a:off x="434129" y="1895970"/>
            <a:ext cx="8275741"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introduction d’un outil d’apprentissage machine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conception modulaire qui repose sur une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compatible avec les architectures monolithiques et distribuées</a:t>
            </a:r>
          </a:p>
          <a:p>
            <a:pPr marL="742950" lvl="1" indent="-285750">
              <a:spcAft>
                <a:spcPts val="1200"/>
              </a:spcAft>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API REST orchestre le fonctionnement du système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 modules fondamentaux et une GUI ont également été développés</a:t>
            </a:r>
          </a:p>
          <a:p>
            <a:pPr marL="742950" lvl="1"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modules complémentaires peuvent enrichir ses fonctionnalités</a:t>
            </a:r>
          </a:p>
          <a:p>
            <a:pPr marL="1200150" lvl="2"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agnostiques vis-à-vis de la technologies</a:t>
            </a:r>
          </a:p>
          <a:p>
            <a:pPr marL="742950" lvl="1"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constitue le lien entre l’architecture d’habitats intelligent et les différents types de capteurs qui sont utilisés dans ces environnements (capteurs statiques et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311826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Conclusion</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222642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Réponses aux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825039"/>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méthode de reconnaissance pour améliorer l’assistance des résidents des maisons intelligentes grâce à un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2 publications dans la conférence IEEE UIC en 2017 et 2018</a:t>
            </a:r>
            <a:b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architecture capable de proposer un meilleur niveau de fiabilité ainsi qu’une flexibilité permettant de faire cohabiter les différentes applications de la reconnaissance d’activités</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plateforme d’apprentissage machine permettant la mise en œuvre de processus de reconnaissance d’activités génériques c’est-à-dire, de la même façon, indépendamment du type de capteurs sur lesquels ceux-ci s’appuient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 contributions regroupées en une et soumise dans le journal Springer AIHC</a:t>
            </a:r>
          </a:p>
        </p:txBody>
      </p:sp>
    </p:spTree>
    <p:extLst>
      <p:ext uri="{BB962C8B-B14F-4D97-AF65-F5344CB8AC3E}">
        <p14:creationId xmlns:p14="http://schemas.microsoft.com/office/powerpoint/2010/main" val="2559727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Limitations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570995"/>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plus approfondie du</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grand nombre de participants aux expérimentations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une méthode pour le filtrage des données brutes</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de l’architecture distribuée au sein du laboratoire</a:t>
            </a:r>
          </a:p>
          <a:p>
            <a:pPr lvl="1">
              <a:lnSpc>
                <a:spcPct val="150000"/>
              </a:lnSpc>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nécessaire d’utiliser du matériel plus fiable et adapté que les Raspberry Pi</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des fonctionnalités à l’atelier d’apprentissage machine</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techniques de fusion de données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algorithmes de réduction de dimensionnalité</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pipeline spécifique aux méthodes d’apprentissage profond</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de nouvelles technologies d’échanges de données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WebSocket</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gRPC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307284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5610591"/>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796965" y="1835798"/>
            <a:ext cx="7550069" cy="1938992"/>
          </a:xfrm>
          <a:prstGeom prst="rect">
            <a:avLst/>
          </a:prstGeom>
          <a:noFill/>
        </p:spPr>
        <p:txBody>
          <a:bodyPr wrap="square" rtlCol="0">
            <a:spAutoFit/>
          </a:bodyPr>
          <a:lstStyle/>
          <a:p>
            <a:pPr algn="ctr"/>
            <a:r>
              <a:rPr lang="en-US" sz="4000" cap="all" dirty="0">
                <a:solidFill>
                  <a:schemeClr val="bg1"/>
                </a:solidFill>
                <a:latin typeface="Helvetica" panose="020B0604020202020204" pitchFamily="34" charset="0"/>
                <a:cs typeface="Helvetica" panose="020B0604020202020204" pitchFamily="34" charset="0"/>
              </a:rPr>
              <a:t>MERCI</a:t>
            </a:r>
          </a:p>
          <a:p>
            <a:pPr algn="ctr"/>
            <a:endParaRPr lang="en-US" sz="4000" cap="all" dirty="0">
              <a:solidFill>
                <a:schemeClr val="bg1"/>
              </a:solidFill>
              <a:latin typeface="Helvetica" panose="020B0604020202020204" pitchFamily="34" charset="0"/>
              <a:cs typeface="Helvetica" panose="020B0604020202020204" pitchFamily="34" charset="0"/>
            </a:endParaRPr>
          </a:p>
          <a:p>
            <a:pPr algn="ctr"/>
            <a:r>
              <a:rPr lang="en-US" sz="4000" cap="all" dirty="0">
                <a:solidFill>
                  <a:schemeClr val="bg1"/>
                </a:solidFill>
                <a:latin typeface="Helvetica" panose="020B0604020202020204" pitchFamily="34" charset="0"/>
                <a:cs typeface="Helvetica" panose="020B0604020202020204" pitchFamily="34" charset="0"/>
              </a:rPr>
              <a:t>Vos questions ?</a:t>
            </a:r>
          </a:p>
        </p:txBody>
      </p:sp>
      <p:pic>
        <p:nvPicPr>
          <p:cNvPr id="9" name="Picture 8">
            <a:extLst>
              <a:ext uri="{FF2B5EF4-FFF2-40B4-BE49-F238E27FC236}">
                <a16:creationId xmlns:a16="http://schemas.microsoft.com/office/drawing/2014/main" id="{9823D9B5-AC69-4734-B837-2BBDA386D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46" y="5610590"/>
            <a:ext cx="2076969" cy="1247410"/>
          </a:xfrm>
          <a:prstGeom prst="rect">
            <a:avLst/>
          </a:prstGeom>
        </p:spPr>
      </p:pic>
      <p:pic>
        <p:nvPicPr>
          <p:cNvPr id="10" name="Picture 9">
            <a:extLst>
              <a:ext uri="{FF2B5EF4-FFF2-40B4-BE49-F238E27FC236}">
                <a16:creationId xmlns:a16="http://schemas.microsoft.com/office/drawing/2014/main" id="{CD2E7A45-0571-473A-A2C9-33AF8A88A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523" y="5781858"/>
            <a:ext cx="2857500" cy="904875"/>
          </a:xfrm>
          <a:prstGeom prst="rect">
            <a:avLst/>
          </a:prstGeom>
        </p:spPr>
      </p:pic>
    </p:spTree>
    <p:extLst>
      <p:ext uri="{BB962C8B-B14F-4D97-AF65-F5344CB8AC3E}">
        <p14:creationId xmlns:p14="http://schemas.microsoft.com/office/powerpoint/2010/main" val="316197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310D6FE-EDA6-4EF6-B818-C18CE1D1C032}"/>
              </a:ext>
            </a:extLst>
          </p:cNvPr>
          <p:cNvSpPr txBox="1"/>
          <p:nvPr/>
        </p:nvSpPr>
        <p:spPr>
          <a:xfrm>
            <a:off x="512466" y="3335114"/>
            <a:ext cx="8289890" cy="2672526"/>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Selon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(2011), il s’agit d’enrichir l’environnement dans lequel l’Homme évolue, avec la technologie pour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le contexte et apprendre son comportement</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prendre des décisions et lui porter assistance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Arrow: Down 7">
            <a:extLst>
              <a:ext uri="{FF2B5EF4-FFF2-40B4-BE49-F238E27FC236}">
                <a16:creationId xmlns:a16="http://schemas.microsoft.com/office/drawing/2014/main" id="{A569ACE9-3309-40FA-A47A-3E98BB15CBB2}"/>
              </a:ext>
            </a:extLst>
          </p:cNvPr>
          <p:cNvSpPr/>
          <p:nvPr/>
        </p:nvSpPr>
        <p:spPr>
          <a:xfrm>
            <a:off x="4399383" y="2280087"/>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AEC51BCB-6498-4970-B5F6-34A3EE362990}"/>
              </a:ext>
            </a:extLst>
          </p:cNvPr>
          <p:cNvSpPr txBox="1"/>
          <p:nvPr/>
        </p:nvSpPr>
        <p:spPr>
          <a:xfrm>
            <a:off x="1389082" y="2519436"/>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L’INTELLIGENCE AMBIANTE (</a:t>
            </a:r>
            <a:r>
              <a:rPr lang="en-US" sz="22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IAm</a:t>
            </a: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en-US" sz="22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C7992260-B833-401B-91C8-E5367140BE6A}"/>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1510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80</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943276"/>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United Nations (2017). World Population Prospects The 2017 Revision Key Findings and Advance Tables. Rapport technique</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M., Comas-Herrera, A., Knapp, M.,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Guerchet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Karagiannidou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(2016). World Alzheimer Report 2016 Improving healthcare for people living with dementia. Coverage, Quality and costs now and in the future. Alzheimer’s Disease International (ADI).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http://dx.doi.org/10.13140/RG.2.2.22580.04483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&amp;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Schmitter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-Edgecombe, M. (2009). Assessing the Quality of Activities in a Smart Environment. Methods of Information in Medicine, 48(5), 480–485.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http://dx.doi.org/10.3414/ME0592</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 F. (2011). Ambient intelligence : A Survey. ACM Computing Surveys.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http://dx.doi.org/10.1145/1978802.1978815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M. P. et Brody, E. M. (1969). Assessment of Older People : Self-Maintaining and Instrumental Activities of Daily Living. The Gerontologist.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http://dx.doi.org/10.1093/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geront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/9.3_Part_1.179 </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W. A., Meyer, B., Walker, N. et Fisk, A. D. (1998). Functional Limitations to Dailyn Living Tasks in the Aged : A Focus Group Analysis. Human Factors : The Journal of then Human Factors and Ergonomics Society.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http://dx.doi.org/10.1518/001872098779480613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Roy, P. C.,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et Giroux, S. (2013). Ambient Activity Recognition in Smart Environments for Cognitive Assistance. International Journal of Robotics Applications and Technologies (IJRAT), 1(1), 29–56.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7"/>
              </a:rPr>
              <a:t>http://dx.doi.org/10.4018/ijrat.2013010103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Mihailidis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Barbenel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Fernie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(2004). The efficacy of an intelligent cognitive orthosis to facilitate handwashing by persons with moderate to severe dementia.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8"/>
              </a:rPr>
              <a:t>http://dx.doi.org/10.1080/09602010343000156</a:t>
            </a:r>
            <a:endParaRPr lang="en-US" sz="1100" dirty="0">
              <a:sym typeface="Wingdings" panose="05000000000000000000" pitchFamily="2" charset="2"/>
            </a:endParaRPr>
          </a:p>
        </p:txBody>
      </p:sp>
    </p:spTree>
    <p:extLst>
      <p:ext uri="{BB962C8B-B14F-4D97-AF65-F5344CB8AC3E}">
        <p14:creationId xmlns:p14="http://schemas.microsoft.com/office/powerpoint/2010/main" val="2373447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81</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585294"/>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Tunca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Alemdar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Ertan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Incel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D.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Ersoy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(2014). Multimodal wireless sensor network-based ambient assisted living in real homes with multiple residents. Sensors (Switzerland). http://dx.doi.org/10.3390/s140609692</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W.,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Kadry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N. et Raj, E. D. (2020). Continuous health monitoring of sports-person using IoT devices based wearable technology. Computer Communications, 160, 588–595.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http://dx.doi.org/10.1016/j.comcom.2020.04.025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Bouchard, K., Bouchard, B.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(2014). Practical Guidelines to Build Smart Homes : Lessons Learned. In T. &amp;. F. CRC press (dir.), Opportunistic networking, smart home, smart city, smart systems,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numéro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January 2015 1–38.</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Giroux, S., Leblanc, 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Pigot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Bauchet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(2009). The Praxis of Cognitive Assistance in Smart Homes. BMI Book, 183–211.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 3233/978-1-60750-048-3-183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Helal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Mann, W., El-Zabadani, H., King, J.,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Kaddoura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Y. et Jansen, E. (2005). The Gator tech smart house : A programmable pervasive space. Computer, 38(3), 50–60.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http://dx.doi.org/10.1109/MC.2005.107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Lago, P., Lang, F.,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Roncancio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Jiménez-</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Guarín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Mateescu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Bonnefond</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 (2017). The contextact@A4H real-life dataset of daily-living activities activity recognition using model checking. Dans Lecture Notes in Computer Science (including subseries Lecture Notes in Artificial Intelligence and Lecture Notes in Bioinformatics), volume 10257 LNAI, 175–188.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http://dx.doi.org/10.1007/978-3-319-57837-8_14</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Crandall, A. S., Thomas, B. L. et Krishnan, N. C. (2013). CASAS : A smart home in a box. Computer, 46(7), 62–69.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http://dx.doi.org/10.1109/MC.2012.328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Tree>
    <p:extLst>
      <p:ext uri="{BB962C8B-B14F-4D97-AF65-F5344CB8AC3E}">
        <p14:creationId xmlns:p14="http://schemas.microsoft.com/office/powerpoint/2010/main" val="20109770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82</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331379"/>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Plantevin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V.,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et Gaboury, S. (2018). Towards a more reliable and scalable architecture for smart home environments. Journal of Ambient Intelligence and Humanized Computing.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http://dx.doi.org/10.1007/s12652-018-0954-5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Holmes, G., Donkin, A. et Witten, I. H. (1994). WEKA : A machine learning workbench. Dans Australian and New Zealand Conference on Intelligent Information Systems - Proceedings, 357–361.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http://dx.doi.org/10.1109/anziis.1994.396988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Ritthoo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Klinkenberg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Fischer, 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Mierswa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Felske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(2003). Yale : Yet Another Learning Environment. Rapport technique, Universität Dortmund, Dortmund</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Demšar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Zupan,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Leban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Curk</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 (2004). Orange : From experimental machine learning to interactive data mining. Lecture Notes in Computer Science (including subseries Lecture Notes in Artificial Intelligence and Lecture Notes in Bioinformatics), 3202, 537–539.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http://dx.doi.org/10.1007/978-3-540-30116-5_58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Vail, D. et Veloso, M. (2004). Learning from accelerometer data on a legged robot. IFAC Proceedings Volumes, 37(8), 822–827.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http://dx.doi.org/10.1016/S1474-6670(17)32082-7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Caccia, M. et Lapierre, L. (2007). Path-Following Algorithms and Experiments for an Autonomous Surface Vehicle. IFAC Proceedings Volumes, 40(17), 81–86.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http://dx.doi.org/10.3182/20070919-3-HR-3904.00015</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Weiss, C., Fechner, N., Stark, M. et Zell, A. (2007). Comparison of different approaches to vibration-based terrain classification. Dans Proceedings of the 3rd European Conference on Mobile Robots, EMCR 2007, 1–6., Freiburg, Germany.</a:t>
            </a:r>
          </a:p>
        </p:txBody>
      </p:sp>
    </p:spTree>
    <p:extLst>
      <p:ext uri="{BB962C8B-B14F-4D97-AF65-F5344CB8AC3E}">
        <p14:creationId xmlns:p14="http://schemas.microsoft.com/office/powerpoint/2010/main" val="206466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83</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2069221"/>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M. J. D.,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Ayena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Tremblay, L. E., Fortin, P. E.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Ménélas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B.-A. J. (2016). Use of an Enactive Insole for Reducing the Risk of Falling on Different Types of Soil Using Vibrotactile Cueing for the Elderly. PLOS ONE, 11(9), e0162107.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 1371/journal.pone.0162107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O., Hart, P. E. et Stork, D. G. (2000). Pattern Classification. Wiley.</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M., Laskey, K., McCabe, F., Brown, P. F. et Metz, R. (2006). Reference Model for Service Oriented Architecture 1.0. OASIS Standard. OASIS Open, 12(October), 1–31.</a:t>
            </a:r>
          </a:p>
          <a:p>
            <a:pPr marL="171450" indent="-171450">
              <a:lnSpc>
                <a:spcPct val="150000"/>
              </a:lnSpc>
              <a:spcAft>
                <a:spcPts val="600"/>
              </a:spcAft>
              <a:buFont typeface="Arial" panose="020B0604020202020204" pitchFamily="34" charset="0"/>
              <a:buChar char="•"/>
            </a:pP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9544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LIARA &amp; DOMUS </a:t>
            </a:r>
            <a:r>
              <a:rPr lang="fr-FR" sz="1200" dirty="0">
                <a:solidFill>
                  <a:schemeClr val="bg1"/>
                </a:solidFill>
                <a:latin typeface="Helvetica" panose="020B0604020202020204" pitchFamily="34" charset="0"/>
                <a:cs typeface="Helvetica" panose="020B0604020202020204" pitchFamily="34" charset="0"/>
              </a:rPr>
              <a:t>(Bouchard et al., 2014 ; Giroux et al., 2009)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612863"/>
            <a:ext cx="8522149" cy="193386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environnements académiques de recherche pour la reconnaissance d’activités</a:t>
            </a:r>
          </a:p>
          <a:p>
            <a:pPr marL="285750"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reposent sur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architecture centralisée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matériel de type industriel</a:t>
            </a:r>
          </a:p>
        </p:txBody>
      </p:sp>
      <p:pic>
        <p:nvPicPr>
          <p:cNvPr id="18" name="Picture 17">
            <a:extLst>
              <a:ext uri="{FF2B5EF4-FFF2-40B4-BE49-F238E27FC236}">
                <a16:creationId xmlns:a16="http://schemas.microsoft.com/office/drawing/2014/main" id="{435FB0B5-DD97-4004-94F8-20622603D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06" y="3488930"/>
            <a:ext cx="6917736" cy="2831397"/>
          </a:xfrm>
          <a:prstGeom prst="rect">
            <a:avLst/>
          </a:prstGeom>
        </p:spPr>
      </p:pic>
    </p:spTree>
    <p:extLst>
      <p:ext uri="{BB962C8B-B14F-4D97-AF65-F5344CB8AC3E}">
        <p14:creationId xmlns:p14="http://schemas.microsoft.com/office/powerpoint/2010/main" val="27825440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a:t>
            </a:r>
            <a:r>
              <a:rPr lang="fr-FR" sz="2800" dirty="0" err="1">
                <a:solidFill>
                  <a:schemeClr val="bg1"/>
                </a:solidFill>
                <a:latin typeface="Helvetica" panose="020B0604020202020204" pitchFamily="34" charset="0"/>
                <a:cs typeface="Helvetica" panose="020B0604020202020204" pitchFamily="34" charset="0"/>
              </a:rPr>
              <a:t>Gator</a:t>
            </a:r>
            <a:r>
              <a:rPr lang="fr-FR" sz="2800" dirty="0">
                <a:solidFill>
                  <a:schemeClr val="bg1"/>
                </a:solidFill>
                <a:latin typeface="Helvetica" panose="020B0604020202020204" pitchFamily="34" charset="0"/>
                <a:cs typeface="Helvetica" panose="020B0604020202020204" pitchFamily="34" charset="0"/>
              </a:rPr>
              <a:t>-Tech &amp; Amiqual4Home</a:t>
            </a:r>
            <a:r>
              <a:rPr lang="fr-FR" sz="1300" dirty="0">
                <a:solidFill>
                  <a:schemeClr val="bg1"/>
                </a:solidFill>
                <a:latin typeface="Helvetica" panose="020B0604020202020204" pitchFamily="34" charset="0"/>
                <a:cs typeface="Helvetica" panose="020B0604020202020204" pitchFamily="34" charset="0"/>
              </a:rPr>
              <a:t> (</a:t>
            </a:r>
            <a:r>
              <a:rPr lang="fr-FR" sz="1300" dirty="0" err="1">
                <a:solidFill>
                  <a:schemeClr val="bg1"/>
                </a:solidFill>
                <a:latin typeface="Helvetica" panose="020B0604020202020204" pitchFamily="34" charset="0"/>
                <a:cs typeface="Helvetica" panose="020B0604020202020204" pitchFamily="34" charset="0"/>
              </a:rPr>
              <a:t>Helal</a:t>
            </a:r>
            <a:r>
              <a:rPr lang="fr-FR" sz="1300" dirty="0">
                <a:solidFill>
                  <a:schemeClr val="bg1"/>
                </a:solidFill>
                <a:latin typeface="Helvetica" panose="020B0604020202020204" pitchFamily="34" charset="0"/>
                <a:cs typeface="Helvetica" panose="020B0604020202020204" pitchFamily="34" charset="0"/>
              </a:rPr>
              <a:t> et al., 2005 ; Lago et al., 2017)</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A8770041-C76D-4746-9469-CBD68EA61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816" y="1729641"/>
            <a:ext cx="5151169" cy="4239868"/>
          </a:xfrm>
          <a:prstGeom prst="rect">
            <a:avLst/>
          </a:prstGeom>
        </p:spPr>
      </p:pic>
      <p:sp>
        <p:nvSpPr>
          <p:cNvPr id="15" name="TextBox 14">
            <a:extLst>
              <a:ext uri="{FF2B5EF4-FFF2-40B4-BE49-F238E27FC236}">
                <a16:creationId xmlns:a16="http://schemas.microsoft.com/office/drawing/2014/main" id="{59998396-C283-4DF3-8BC8-3DE8FFE7E4F9}"/>
              </a:ext>
            </a:extLst>
          </p:cNvPr>
          <p:cNvSpPr txBox="1"/>
          <p:nvPr/>
        </p:nvSpPr>
        <p:spPr>
          <a:xfrm>
            <a:off x="390739" y="1936230"/>
            <a:ext cx="3286958" cy="382668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reposent sur la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technologie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OSGi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middleware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OpenHab</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pour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Amiqual4Home</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évolutives (enregistrement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automatique des capteurs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effecteurs)</a:t>
            </a:r>
          </a:p>
        </p:txBody>
      </p:sp>
      <p:sp>
        <p:nvSpPr>
          <p:cNvPr id="2" name="Rectangle 1">
            <a:extLst>
              <a:ext uri="{FF2B5EF4-FFF2-40B4-BE49-F238E27FC236}">
                <a16:creationId xmlns:a16="http://schemas.microsoft.com/office/drawing/2014/main" id="{E9C410FC-CB06-4F77-ADA5-4EBC49EFC8AB}"/>
              </a:ext>
            </a:extLst>
          </p:cNvPr>
          <p:cNvSpPr/>
          <p:nvPr/>
        </p:nvSpPr>
        <p:spPr>
          <a:xfrm>
            <a:off x="390739" y="6231136"/>
            <a:ext cx="2662588" cy="307777"/>
          </a:xfrm>
          <a:prstGeom prst="rect">
            <a:avLst/>
          </a:prstGeom>
        </p:spPr>
        <p:txBody>
          <a:bodyPr wrap="none">
            <a:spAutoFit/>
          </a:bodyPr>
          <a:lstStyle/>
          <a:p>
            <a:r>
              <a:rPr lang="fr-FR" sz="1400" dirty="0">
                <a:solidFill>
                  <a:schemeClr val="tx1">
                    <a:lumMod val="65000"/>
                    <a:lumOff val="35000"/>
                  </a:schemeClr>
                </a:solidFill>
                <a:latin typeface="NimbusRomNo9L-Regu"/>
              </a:rPr>
              <a:t>*Open Services Gateway initiative</a:t>
            </a:r>
            <a:endParaRPr lang="fr-FR" sz="1400" dirty="0">
              <a:solidFill>
                <a:schemeClr val="tx1">
                  <a:lumMod val="65000"/>
                  <a:lumOff val="35000"/>
                </a:schemeClr>
              </a:solidFill>
            </a:endParaRPr>
          </a:p>
        </p:txBody>
      </p:sp>
      <p:sp>
        <p:nvSpPr>
          <p:cNvPr id="3" name="Rectangle 2">
            <a:extLst>
              <a:ext uri="{FF2B5EF4-FFF2-40B4-BE49-F238E27FC236}">
                <a16:creationId xmlns:a16="http://schemas.microsoft.com/office/drawing/2014/main" id="{1A0AF0E4-64A2-4558-899C-D1880A72602F}"/>
              </a:ext>
            </a:extLst>
          </p:cNvPr>
          <p:cNvSpPr/>
          <p:nvPr/>
        </p:nvSpPr>
        <p:spPr>
          <a:xfrm>
            <a:off x="3677697" y="2351314"/>
            <a:ext cx="5325626" cy="2863781"/>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CC1291-7DA3-43E6-9445-AD00A8CB8DD4}"/>
              </a:ext>
            </a:extLst>
          </p:cNvPr>
          <p:cNvCxnSpPr>
            <a:cxnSpLocks/>
          </p:cNvCxnSpPr>
          <p:nvPr/>
        </p:nvCxnSpPr>
        <p:spPr>
          <a:xfrm flipH="1">
            <a:off x="2657476" y="3952875"/>
            <a:ext cx="885824" cy="123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039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CASAS </a:t>
            </a:r>
            <a:r>
              <a:rPr lang="fr-FR" sz="1200" dirty="0">
                <a:solidFill>
                  <a:schemeClr val="bg1"/>
                </a:solidFill>
                <a:latin typeface="Helvetica" panose="020B0604020202020204" pitchFamily="34" charset="0"/>
                <a:cs typeface="Helvetica" panose="020B0604020202020204" pitchFamily="34" charset="0"/>
              </a:rPr>
              <a:t>(Cook et al., 2013)</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390740" y="2262947"/>
            <a:ext cx="3614102" cy="350865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qui repose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essentiellement sur un</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réseaux maillés distribué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simple à mettre en place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couteuse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aux données </a:t>
            </a:r>
          </a:p>
          <a:p>
            <a:pPr lvl="1"/>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centralisé</a:t>
            </a:r>
          </a:p>
        </p:txBody>
      </p:sp>
      <p:pic>
        <p:nvPicPr>
          <p:cNvPr id="2" name="Picture 1">
            <a:extLst>
              <a:ext uri="{FF2B5EF4-FFF2-40B4-BE49-F238E27FC236}">
                <a16:creationId xmlns:a16="http://schemas.microsoft.com/office/drawing/2014/main" id="{5E7ADB9A-3BEC-4F0B-AB7B-D15F4FAE0809}"/>
              </a:ext>
            </a:extLst>
          </p:cNvPr>
          <p:cNvPicPr>
            <a:picLocks noChangeAspect="1"/>
          </p:cNvPicPr>
          <p:nvPr/>
        </p:nvPicPr>
        <p:blipFill>
          <a:blip r:embed="rId3"/>
          <a:stretch>
            <a:fillRect/>
          </a:stretch>
        </p:blipFill>
        <p:spPr>
          <a:xfrm>
            <a:off x="4108231" y="2262947"/>
            <a:ext cx="4699438" cy="3508653"/>
          </a:xfrm>
          <a:prstGeom prst="rect">
            <a:avLst/>
          </a:prstGeom>
        </p:spPr>
      </p:pic>
    </p:spTree>
    <p:extLst>
      <p:ext uri="{BB962C8B-B14F-4D97-AF65-F5344CB8AC3E}">
        <p14:creationId xmlns:p14="http://schemas.microsoft.com/office/powerpoint/2010/main" val="1715462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Transducteurs Intelligents Distribués </a:t>
            </a:r>
            <a:r>
              <a:rPr lang="fr-FR" sz="1300" dirty="0">
                <a:solidFill>
                  <a:schemeClr val="bg1"/>
                </a:solidFill>
                <a:latin typeface="Helvetica" panose="020B0604020202020204" pitchFamily="34" charset="0"/>
                <a:cs typeface="Helvetica" panose="020B0604020202020204" pitchFamily="34" charset="0"/>
              </a:rPr>
              <a:t>(</a:t>
            </a:r>
            <a:r>
              <a:rPr lang="fr-FR" sz="1300" dirty="0" err="1">
                <a:solidFill>
                  <a:schemeClr val="bg1"/>
                </a:solidFill>
                <a:latin typeface="Helvetica" panose="020B0604020202020204" pitchFamily="34" charset="0"/>
                <a:cs typeface="Helvetica" panose="020B0604020202020204" pitchFamily="34" charset="0"/>
              </a:rPr>
              <a:t>Plantevin</a:t>
            </a:r>
            <a:r>
              <a:rPr lang="fr-FR" sz="1300" dirty="0">
                <a:solidFill>
                  <a:schemeClr val="bg1"/>
                </a:solidFill>
                <a:latin typeface="Helvetica" panose="020B0604020202020204" pitchFamily="34" charset="0"/>
                <a:cs typeface="Helvetica" panose="020B0604020202020204" pitchFamily="34" charset="0"/>
              </a:rPr>
              <a:t> et al., 2018)</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238865" y="1770480"/>
            <a:ext cx="3505112" cy="4585871"/>
          </a:xfrm>
          <a:prstGeom prst="rect">
            <a:avLst/>
          </a:prstGeom>
          <a:noFill/>
        </p:spPr>
        <p:txBody>
          <a:bodyPr wrap="square" rtlCol="0">
            <a:spAutoFit/>
          </a:bodyPr>
          <a:lstStyle/>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distribuée au niveau des capteurs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physiques : </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effecteurs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virtuels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passives </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de haut niveau à partir de données bas niveau</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intelligentes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d’activités</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unité de gestion centralisée</a:t>
            </a:r>
          </a:p>
        </p:txBody>
      </p:sp>
      <p:graphicFrame>
        <p:nvGraphicFramePr>
          <p:cNvPr id="3" name="Object 2">
            <a:extLst>
              <a:ext uri="{FF2B5EF4-FFF2-40B4-BE49-F238E27FC236}">
                <a16:creationId xmlns:a16="http://schemas.microsoft.com/office/drawing/2014/main" id="{856244BE-D045-480F-AD17-DEB7A19ED77B}"/>
              </a:ext>
            </a:extLst>
          </p:cNvPr>
          <p:cNvGraphicFramePr>
            <a:graphicFrameLocks noChangeAspect="1"/>
          </p:cNvGraphicFramePr>
          <p:nvPr>
            <p:extLst>
              <p:ext uri="{D42A27DB-BD31-4B8C-83A1-F6EECF244321}">
                <p14:modId xmlns:p14="http://schemas.microsoft.com/office/powerpoint/2010/main" val="3638534040"/>
              </p:ext>
            </p:extLst>
          </p:nvPr>
        </p:nvGraphicFramePr>
        <p:xfrm>
          <a:off x="3743977" y="2310721"/>
          <a:ext cx="4948232" cy="3350392"/>
        </p:xfrm>
        <a:graphic>
          <a:graphicData uri="http://schemas.openxmlformats.org/presentationml/2006/ole">
            <mc:AlternateContent xmlns:mc="http://schemas.openxmlformats.org/markup-compatibility/2006">
              <mc:Choice xmlns:v="urn:schemas-microsoft-com:vml" Requires="v">
                <p:oleObj name="Acrobat Document" r:id="rId3" imgW="6042270" imgH="4091774" progId="AcroExch.Document.DC">
                  <p:embed/>
                </p:oleObj>
              </mc:Choice>
              <mc:Fallback>
                <p:oleObj name="Acrobat Document" r:id="rId3" imgW="6042270" imgH="4091774" progId="AcroExch.Document.DC">
                  <p:embed/>
                  <p:pic>
                    <p:nvPicPr>
                      <p:cNvPr id="0" name=""/>
                      <p:cNvPicPr/>
                      <p:nvPr/>
                    </p:nvPicPr>
                    <p:blipFill>
                      <a:blip r:embed="rId4"/>
                      <a:stretch>
                        <a:fillRect/>
                      </a:stretch>
                    </p:blipFill>
                    <p:spPr>
                      <a:xfrm>
                        <a:off x="3743977" y="2310721"/>
                        <a:ext cx="4948232" cy="3350392"/>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880F595-8FD2-4891-ABA9-FAC5674B3DB6}"/>
              </a:ext>
            </a:extLst>
          </p:cNvPr>
          <p:cNvSpPr/>
          <p:nvPr/>
        </p:nvSpPr>
        <p:spPr>
          <a:xfrm>
            <a:off x="6840638" y="2147311"/>
            <a:ext cx="2176040" cy="1660760"/>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171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4DF0E8F3-623B-4987-8806-EF1988671BAB}"/>
              </a:ext>
            </a:extLst>
          </p:cNvPr>
          <p:cNvCxnSpPr>
            <a:cxnSpLocks/>
          </p:cNvCxnSpPr>
          <p:nvPr/>
        </p:nvCxnSpPr>
        <p:spPr>
          <a:xfrm>
            <a:off x="2986263"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52FA49-81BA-4B24-9B11-5E3B522F256F}"/>
              </a:ext>
            </a:extLst>
          </p:cNvPr>
          <p:cNvCxnSpPr>
            <a:cxnSpLocks/>
          </p:cNvCxnSpPr>
          <p:nvPr/>
        </p:nvCxnSpPr>
        <p:spPr>
          <a:xfrm>
            <a:off x="5972540"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709D78-D350-41D8-89A5-1584F6F64B29}"/>
              </a:ext>
            </a:extLst>
          </p:cNvPr>
          <p:cNvSpPr txBox="1"/>
          <p:nvPr/>
        </p:nvSpPr>
        <p:spPr>
          <a:xfrm>
            <a:off x="196776" y="1589442"/>
            <a:ext cx="2615879" cy="5201424"/>
          </a:xfrm>
          <a:prstGeom prst="rect">
            <a:avLst/>
          </a:prstGeom>
          <a:noFill/>
          <a:ln>
            <a:noFill/>
          </a:ln>
        </p:spPr>
        <p:txBody>
          <a:bodyPr wrap="square" rtlCol="0">
            <a:spAutoFit/>
          </a:bodyPr>
          <a:lstStyle/>
          <a:p>
            <a:pPr algn="ct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p>
          <a:p>
            <a:pPr algn="ctr">
              <a:spcAft>
                <a:spcPts val="600"/>
              </a:spcAft>
            </a:pP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(Holmes et al., 1994)</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connu et utilisé</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complet</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CLI, librairie</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modules personnalisés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pour des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p:txBody>
      </p:sp>
      <p:sp>
        <p:nvSpPr>
          <p:cNvPr id="13" name="TextBox 12">
            <a:extLst>
              <a:ext uri="{FF2B5EF4-FFF2-40B4-BE49-F238E27FC236}">
                <a16:creationId xmlns:a16="http://schemas.microsoft.com/office/drawing/2014/main" id="{FF290609-3229-4DA6-8674-72A0F44A6F36}"/>
              </a:ext>
            </a:extLst>
          </p:cNvPr>
          <p:cNvSpPr txBox="1"/>
          <p:nvPr/>
        </p:nvSpPr>
        <p:spPr>
          <a:xfrm>
            <a:off x="3171463" y="1586840"/>
            <a:ext cx="2627468" cy="4771050"/>
          </a:xfrm>
          <a:prstGeom prst="rect">
            <a:avLst/>
          </a:prstGeom>
          <a:noFill/>
          <a:ln>
            <a:noFill/>
          </a:ln>
        </p:spPr>
        <p:txBody>
          <a:bodyPr wrap="square" rtlCol="0">
            <a:spAutoFit/>
          </a:bodyPr>
          <a:lstStyle/>
          <a:p>
            <a:pPr algn="ctr">
              <a:spcAft>
                <a:spcPts val="600"/>
              </a:spcAft>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RAPIDMINER         </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Ritthoo</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t>
            </a:r>
            <a:r>
              <a:rPr lang="fr-FR" sz="1600" dirty="0">
                <a:solidFill>
                  <a:schemeClr val="tx1">
                    <a:lumMod val="65000"/>
                    <a:lumOff val="35000"/>
                  </a:schemeClr>
                </a:solidFill>
                <a:latin typeface="Helvetica" panose="020B0604020202020204" pitchFamily="34" charset="0"/>
                <a:cs typeface="Helvetica" panose="020B0604020202020204" pitchFamily="34" charset="0"/>
              </a:rPr>
              <a:t>as adapté aux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applications expérimentales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GUI uniquement</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a:p>
            <a:pPr>
              <a:lnSpc>
                <a:spcPct val="150000"/>
              </a:lnSpc>
            </a:pP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B80AEB4C-BB0F-467F-87B4-5404C0E8EA44}"/>
              </a:ext>
            </a:extLst>
          </p:cNvPr>
          <p:cNvSpPr txBox="1"/>
          <p:nvPr/>
        </p:nvSpPr>
        <p:spPr>
          <a:xfrm>
            <a:off x="6146149" y="1586839"/>
            <a:ext cx="2835819" cy="4503797"/>
          </a:xfrm>
          <a:prstGeom prst="rect">
            <a:avLst/>
          </a:prstGeom>
          <a:noFill/>
          <a:ln>
            <a:noFill/>
          </a:ln>
        </p:spPr>
        <p:txBody>
          <a:bodyPr wrap="square" rtlCol="0">
            <a:spAutoFit/>
          </a:bodyPr>
          <a:lstStyle/>
          <a:p>
            <a:pPr algn="ct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p>
          <a:p>
            <a:pPr algn="ctr">
              <a:spcAft>
                <a:spcPts val="600"/>
              </a:spcAft>
            </a:pP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1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Demšar</a:t>
            </a:r>
            <a:r>
              <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et al., 2004)</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librairie</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aux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sur les ressources raisonnables, mais monolithique</a:t>
            </a:r>
          </a:p>
          <a:p>
            <a:pPr algn="ctr">
              <a:lnSpc>
                <a:spcPct val="150000"/>
              </a:lnSpc>
            </a:pP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3243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80045" y="2375555"/>
            <a:ext cx="1173720" cy="2676308"/>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Tree>
    <p:extLst>
      <p:ext uri="{BB962C8B-B14F-4D97-AF65-F5344CB8AC3E}">
        <p14:creationId xmlns:p14="http://schemas.microsoft.com/office/powerpoint/2010/main" val="253969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a:solidFill>
                  <a:schemeClr val="bg1"/>
                </a:solidFill>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a:t>
            </a:fld>
            <a:endParaRPr lang="en-US" sz="1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fr-CA"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CA" sz="2200" b="1" dirty="0">
              <a:solidFill>
                <a:srgbClr val="2F71D1"/>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FB92EBB-BDD0-4A62-98AD-07024E52BA23}"/>
              </a:ext>
            </a:extLst>
          </p:cNvPr>
          <p:cNvSpPr txBox="1"/>
          <p:nvPr/>
        </p:nvSpPr>
        <p:spPr>
          <a:xfrm>
            <a:off x="275375" y="2492834"/>
            <a:ext cx="8532197" cy="2872581"/>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excellents vecteurs d’assistance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coûteux, mais ils permettent de compenser les lourdes dépenses que représente la prise en charge des personnes en perte d’autonomie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aident à soulager les proches aidants vis-à-vis de la quantité de stress générée par leur implication</a:t>
            </a:r>
          </a:p>
        </p:txBody>
      </p:sp>
      <p:sp>
        <p:nvSpPr>
          <p:cNvPr id="15" name="ZoneTexte 2">
            <a:extLst>
              <a:ext uri="{FF2B5EF4-FFF2-40B4-BE49-F238E27FC236}">
                <a16:creationId xmlns:a16="http://schemas.microsoft.com/office/drawing/2014/main" id="{1134C9EE-C947-4832-853E-E284BF3353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209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capteurs (statiques)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ED936EC-DBF3-4029-AE32-45FDEE33E508}"/>
              </a:ext>
            </a:extLst>
          </p:cNvPr>
          <p:cNvSpPr txBox="1"/>
          <p:nvPr/>
        </p:nvSpPr>
        <p:spPr>
          <a:xfrm>
            <a:off x="5486200" y="2164341"/>
            <a:ext cx="3378729" cy="3200876"/>
          </a:xfrm>
          <a:prstGeom prst="rect">
            <a:avLst/>
          </a:prstGeom>
          <a:noFill/>
        </p:spPr>
        <p:txBody>
          <a:bodyPr wrap="square" rtlCol="0">
            <a:spAutoFit/>
          </a:bodyPr>
          <a:lstStyle/>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contacteurs Électromagnétiques </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thermomètres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antennes RFID</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luminosités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débit d’eau</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consommation électrique</a:t>
            </a:r>
          </a:p>
        </p:txBody>
      </p:sp>
      <p:graphicFrame>
        <p:nvGraphicFramePr>
          <p:cNvPr id="2" name="Object 1">
            <a:extLst>
              <a:ext uri="{FF2B5EF4-FFF2-40B4-BE49-F238E27FC236}">
                <a16:creationId xmlns:a16="http://schemas.microsoft.com/office/drawing/2014/main" id="{DC6CE6A0-2841-407D-A1C8-A03D88F03691}"/>
              </a:ext>
            </a:extLst>
          </p:cNvPr>
          <p:cNvGraphicFramePr>
            <a:graphicFrameLocks noChangeAspect="1"/>
          </p:cNvGraphicFramePr>
          <p:nvPr>
            <p:extLst>
              <p:ext uri="{D42A27DB-BD31-4B8C-83A1-F6EECF244321}">
                <p14:modId xmlns:p14="http://schemas.microsoft.com/office/powerpoint/2010/main" val="1208121448"/>
              </p:ext>
            </p:extLst>
          </p:nvPr>
        </p:nvGraphicFramePr>
        <p:xfrm>
          <a:off x="390739" y="1910081"/>
          <a:ext cx="4902621" cy="3750434"/>
        </p:xfrm>
        <a:graphic>
          <a:graphicData uri="http://schemas.openxmlformats.org/presentationml/2006/ole">
            <mc:AlternateContent xmlns:mc="http://schemas.openxmlformats.org/markup-compatibility/2006">
              <mc:Choice xmlns:v="urn:schemas-microsoft-com:vml" Requires="v">
                <p:oleObj name="Acrobat Document" r:id="rId2" imgW="4343187" imgH="3322115" progId="AcroExch.Document.DC">
                  <p:embed/>
                </p:oleObj>
              </mc:Choice>
              <mc:Fallback>
                <p:oleObj name="Acrobat Document" r:id="rId2" imgW="4343187" imgH="3322115" progId="AcroExch.Document.DC">
                  <p:embed/>
                  <p:pic>
                    <p:nvPicPr>
                      <p:cNvPr id="0" name=""/>
                      <p:cNvPicPr/>
                      <p:nvPr/>
                    </p:nvPicPr>
                    <p:blipFill>
                      <a:blip r:embed="rId3"/>
                      <a:stretch>
                        <a:fillRect/>
                      </a:stretch>
                    </p:blipFill>
                    <p:spPr>
                      <a:xfrm>
                        <a:off x="390739" y="1910081"/>
                        <a:ext cx="4902621" cy="375043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41AABB0-4AD8-46DC-A7FE-7AEF4686FD19}"/>
              </a:ext>
            </a:extLst>
          </p:cNvPr>
          <p:cNvSpPr/>
          <p:nvPr/>
        </p:nvSpPr>
        <p:spPr>
          <a:xfrm>
            <a:off x="711200" y="2773679"/>
            <a:ext cx="2499360" cy="497841"/>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
        <p:nvSpPr>
          <p:cNvPr id="9" name="Rectangle 8">
            <a:extLst>
              <a:ext uri="{FF2B5EF4-FFF2-40B4-BE49-F238E27FC236}">
                <a16:creationId xmlns:a16="http://schemas.microsoft.com/office/drawing/2014/main" id="{58EF1AC9-C558-4509-A695-E5103E94A751}"/>
              </a:ext>
            </a:extLst>
          </p:cNvPr>
          <p:cNvSpPr/>
          <p:nvPr/>
        </p:nvSpPr>
        <p:spPr>
          <a:xfrm>
            <a:off x="3210560" y="4867376"/>
            <a:ext cx="477520" cy="793139"/>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cxnSp>
        <p:nvCxnSpPr>
          <p:cNvPr id="6" name="Straight Connector 5">
            <a:extLst>
              <a:ext uri="{FF2B5EF4-FFF2-40B4-BE49-F238E27FC236}">
                <a16:creationId xmlns:a16="http://schemas.microsoft.com/office/drawing/2014/main" id="{78F8C796-390C-4BB8-99D4-C8A3A8DE2BD1}"/>
              </a:ext>
            </a:extLst>
          </p:cNvPr>
          <p:cNvCxnSpPr>
            <a:endCxn id="9" idx="0"/>
          </p:cNvCxnSpPr>
          <p:nvPr/>
        </p:nvCxnSpPr>
        <p:spPr>
          <a:xfrm>
            <a:off x="1914631" y="3271520"/>
            <a:ext cx="1534689" cy="1595856"/>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48ECC9-ACAD-4E9B-B141-773190DF9AE2}"/>
              </a:ext>
            </a:extLst>
          </p:cNvPr>
          <p:cNvCxnSpPr/>
          <p:nvPr/>
        </p:nvCxnSpPr>
        <p:spPr>
          <a:xfrm flipV="1">
            <a:off x="2733040" y="3616960"/>
            <a:ext cx="3271520" cy="49784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232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066821"/>
            <a:ext cx="7331239" cy="341119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centrales inertielles (IMU)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accéléromètres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l’accélération linéaire</a:t>
            </a:r>
          </a:p>
          <a:p>
            <a:pPr lvl="2">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gyroscopes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vitesse angulaire</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magnétomètres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l’intensité du champ magnétique</a:t>
            </a:r>
          </a:p>
        </p:txBody>
      </p:sp>
    </p:spTree>
    <p:extLst>
      <p:ext uri="{BB962C8B-B14F-4D97-AF65-F5344CB8AC3E}">
        <p14:creationId xmlns:p14="http://schemas.microsoft.com/office/powerpoint/2010/main" val="1002489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physiologiques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l’électrocardiogramme (ECG)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du cœur </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l’électromyogramme (EMG)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produite par les muscles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glycémie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concentration de glucose dans le sang</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Saturation Pulsée en Oxygène (SPO2)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taux de saturation du sang en oxygène</a:t>
            </a:r>
          </a:p>
        </p:txBody>
      </p:sp>
    </p:spTree>
    <p:extLst>
      <p:ext uri="{BB962C8B-B14F-4D97-AF65-F5344CB8AC3E}">
        <p14:creationId xmlns:p14="http://schemas.microsoft.com/office/powerpoint/2010/main" val="2118836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de courbure et de force : </a:t>
            </a:r>
          </a:p>
        </p:txBody>
      </p:sp>
      <p:pic>
        <p:nvPicPr>
          <p:cNvPr id="1026" name="Picture 2" descr="https://cdn.sparkfun.com/assets/parts/4/6/2/6/10264-01.jpg">
            <a:extLst>
              <a:ext uri="{FF2B5EF4-FFF2-40B4-BE49-F238E27FC236}">
                <a16:creationId xmlns:a16="http://schemas.microsoft.com/office/drawing/2014/main" id="{6F0C7E79-6AC4-4BE4-BD8E-33E9292C2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37" y="2755550"/>
            <a:ext cx="2750198" cy="27501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6280ED-AE49-4D25-902F-2B4D45432879}"/>
              </a:ext>
            </a:extLst>
          </p:cNvPr>
          <p:cNvSpPr txBox="1"/>
          <p:nvPr/>
        </p:nvSpPr>
        <p:spPr>
          <a:xfrm>
            <a:off x="906380"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courbure</a:t>
            </a:r>
          </a:p>
        </p:txBody>
      </p:sp>
      <p:sp>
        <p:nvSpPr>
          <p:cNvPr id="13" name="TextBox 12">
            <a:extLst>
              <a:ext uri="{FF2B5EF4-FFF2-40B4-BE49-F238E27FC236}">
                <a16:creationId xmlns:a16="http://schemas.microsoft.com/office/drawing/2014/main" id="{35BF6230-4B04-4457-90F8-299DF648ECCD}"/>
              </a:ext>
            </a:extLst>
          </p:cNvPr>
          <p:cNvSpPr txBox="1"/>
          <p:nvPr/>
        </p:nvSpPr>
        <p:spPr>
          <a:xfrm>
            <a:off x="4691253"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force</a:t>
            </a:r>
          </a:p>
        </p:txBody>
      </p:sp>
      <p:graphicFrame>
        <p:nvGraphicFramePr>
          <p:cNvPr id="2" name="Object 1">
            <a:extLst>
              <a:ext uri="{FF2B5EF4-FFF2-40B4-BE49-F238E27FC236}">
                <a16:creationId xmlns:a16="http://schemas.microsoft.com/office/drawing/2014/main" id="{3AD3150D-984C-46D4-9D9B-7D6B9C12393C}"/>
              </a:ext>
            </a:extLst>
          </p:cNvPr>
          <p:cNvGraphicFramePr>
            <a:graphicFrameLocks noChangeAspect="1"/>
          </p:cNvGraphicFramePr>
          <p:nvPr>
            <p:extLst>
              <p:ext uri="{D42A27DB-BD31-4B8C-83A1-F6EECF244321}">
                <p14:modId xmlns:p14="http://schemas.microsoft.com/office/powerpoint/2010/main" val="83778459"/>
              </p:ext>
            </p:extLst>
          </p:nvPr>
        </p:nvGraphicFramePr>
        <p:xfrm>
          <a:off x="4862559" y="2755550"/>
          <a:ext cx="2750198" cy="2750198"/>
        </p:xfrm>
        <a:graphic>
          <a:graphicData uri="http://schemas.openxmlformats.org/presentationml/2006/ole">
            <mc:AlternateContent xmlns:mc="http://schemas.openxmlformats.org/markup-compatibility/2006">
              <mc:Choice xmlns:v="urn:schemas-microsoft-com:vml" Requires="v">
                <p:oleObj name="Acrobat Document" r:id="rId3" imgW="4572000" imgH="4571905" progId="AcroExch.Document.DC">
                  <p:embed/>
                </p:oleObj>
              </mc:Choice>
              <mc:Fallback>
                <p:oleObj name="Acrobat Document" r:id="rId3" imgW="4572000" imgH="4571905" progId="AcroExch.Document.DC">
                  <p:embed/>
                  <p:pic>
                    <p:nvPicPr>
                      <p:cNvPr id="0" name=""/>
                      <p:cNvPicPr/>
                      <p:nvPr/>
                    </p:nvPicPr>
                    <p:blipFill>
                      <a:blip r:embed="rId4"/>
                      <a:stretch>
                        <a:fillRect/>
                      </a:stretch>
                    </p:blipFill>
                    <p:spPr>
                      <a:xfrm>
                        <a:off x="4862559" y="2755550"/>
                        <a:ext cx="2750198" cy="275019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D241AD6-D553-447E-A8B2-5A172E97F883}"/>
              </a:ext>
            </a:extLst>
          </p:cNvPr>
          <p:cNvPicPr>
            <a:picLocks noChangeAspect="1"/>
          </p:cNvPicPr>
          <p:nvPr/>
        </p:nvPicPr>
        <p:blipFill>
          <a:blip r:embed="rId5"/>
          <a:stretch>
            <a:fillRect/>
          </a:stretch>
        </p:blipFill>
        <p:spPr>
          <a:xfrm>
            <a:off x="3090702" y="4874867"/>
            <a:ext cx="873328" cy="245250"/>
          </a:xfrm>
          <a:prstGeom prst="rect">
            <a:avLst/>
          </a:prstGeom>
        </p:spPr>
      </p:pic>
    </p:spTree>
    <p:extLst>
      <p:ext uri="{BB962C8B-B14F-4D97-AF65-F5344CB8AC3E}">
        <p14:creationId xmlns:p14="http://schemas.microsoft.com/office/powerpoint/2010/main" val="33405605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367280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environnementaux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pression barométrique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humidité</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température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dioxyde de carbone (CO2)</a:t>
            </a:r>
          </a:p>
          <a:p>
            <a:pPr lvl="1">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principalement utilisés pour fournir des informations relatives à l’environnement proche des utilisateurs</a:t>
            </a:r>
            <a:endPar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8851776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6" name="Rectangle 5">
            <a:extLst>
              <a:ext uri="{FF2B5EF4-FFF2-40B4-BE49-F238E27FC236}">
                <a16:creationId xmlns:a16="http://schemas.microsoft.com/office/drawing/2014/main" id="{C08625DF-8450-4831-A47F-9DD8A1408F74}"/>
              </a:ext>
            </a:extLst>
          </p:cNvPr>
          <p:cNvSpPr/>
          <p:nvPr/>
        </p:nvSpPr>
        <p:spPr>
          <a:xfrm>
            <a:off x="975360" y="2854960"/>
            <a:ext cx="416560" cy="1351280"/>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64C25DF-CFF4-4E88-BE83-E719AD0ADF57}"/>
              </a:ext>
            </a:extLst>
          </p:cNvPr>
          <p:cNvCxnSpPr/>
          <p:nvPr/>
        </p:nvCxnSpPr>
        <p:spPr>
          <a:xfrm flipV="1">
            <a:off x="1391920" y="2438400"/>
            <a:ext cx="762000" cy="41656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E0D213-5AD5-4AB7-B3A8-CAE5A4ED63B0}"/>
              </a:ext>
            </a:extLst>
          </p:cNvPr>
          <p:cNvSpPr txBox="1"/>
          <p:nvPr/>
        </p:nvSpPr>
        <p:spPr>
          <a:xfrm>
            <a:off x="2153920" y="2186813"/>
            <a:ext cx="3454535" cy="369332"/>
          </a:xfrm>
          <a:prstGeom prst="rect">
            <a:avLst/>
          </a:prstGeom>
          <a:noFill/>
        </p:spPr>
        <p:txBody>
          <a:bodyPr wrap="none" rtlCol="0">
            <a:spAutoFit/>
          </a:bodyPr>
          <a:lstStyle/>
          <a:p>
            <a:r>
              <a:rPr lang="fr-FR" b="1" dirty="0">
                <a:solidFill>
                  <a:srgbClr val="2F71D1"/>
                </a:solidFill>
              </a:rPr>
              <a:t>transmission des données sans fil</a:t>
            </a:r>
          </a:p>
        </p:txBody>
      </p:sp>
    </p:spTree>
    <p:extLst>
      <p:ext uri="{BB962C8B-B14F-4D97-AF65-F5344CB8AC3E}">
        <p14:creationId xmlns:p14="http://schemas.microsoft.com/office/powerpoint/2010/main" val="1428798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765112" y="1651741"/>
            <a:ext cx="775024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Wi-Fi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vitesses de transfert de données haut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(≈100Mbit/s)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 portée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énergétique.</a:t>
            </a:r>
          </a:p>
        </p:txBody>
      </p:sp>
      <p:sp>
        <p:nvSpPr>
          <p:cNvPr id="7" name="TextBox 6">
            <a:extLst>
              <a:ext uri="{FF2B5EF4-FFF2-40B4-BE49-F238E27FC236}">
                <a16:creationId xmlns:a16="http://schemas.microsoft.com/office/drawing/2014/main" id="{4F8250B8-9A9D-4F80-88E5-CC6B7C7AE55E}"/>
              </a:ext>
            </a:extLst>
          </p:cNvPr>
          <p:cNvSpPr txBox="1"/>
          <p:nvPr/>
        </p:nvSpPr>
        <p:spPr>
          <a:xfrm>
            <a:off x="765111" y="3622655"/>
            <a:ext cx="7750239"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Bluetooth Low Energy (BLE)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(≈1Mbit/s)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coût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complexité moindre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mesh</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networking.</a:t>
            </a:r>
          </a:p>
        </p:txBody>
      </p:sp>
    </p:spTree>
    <p:extLst>
      <p:ext uri="{BB962C8B-B14F-4D97-AF65-F5344CB8AC3E}">
        <p14:creationId xmlns:p14="http://schemas.microsoft.com/office/powerpoint/2010/main" val="3991106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906380" y="1853813"/>
            <a:ext cx="7608970"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ZigBee</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 de transfert moindre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(≈1km)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 aux interférences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moindre.</a:t>
            </a:r>
          </a:p>
        </p:txBody>
      </p:sp>
      <p:sp>
        <p:nvSpPr>
          <p:cNvPr id="7" name="TextBox 6">
            <a:extLst>
              <a:ext uri="{FF2B5EF4-FFF2-40B4-BE49-F238E27FC236}">
                <a16:creationId xmlns:a16="http://schemas.microsoft.com/office/drawing/2014/main" id="{4F8250B8-9A9D-4F80-88E5-CC6B7C7AE55E}"/>
              </a:ext>
            </a:extLst>
          </p:cNvPr>
          <p:cNvSpPr txBox="1"/>
          <p:nvPr/>
        </p:nvSpPr>
        <p:spPr>
          <a:xfrm>
            <a:off x="906380" y="4650636"/>
            <a:ext cx="760897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Near Field Communication (NFC)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(≈10cm)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(voir nulle si dispositif passif).</a:t>
            </a:r>
          </a:p>
        </p:txBody>
      </p:sp>
    </p:spTree>
    <p:extLst>
      <p:ext uri="{BB962C8B-B14F-4D97-AF65-F5344CB8AC3E}">
        <p14:creationId xmlns:p14="http://schemas.microsoft.com/office/powerpoint/2010/main" val="141341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8BEA90E8-7A42-423F-9BE3-58E57E84EDE7}"/>
              </a:ext>
            </a:extLst>
          </p:cNvPr>
          <p:cNvPicPr>
            <a:picLocks noChangeAspect="1"/>
          </p:cNvPicPr>
          <p:nvPr/>
        </p:nvPicPr>
        <p:blipFill>
          <a:blip r:embed="rId3"/>
          <a:stretch>
            <a:fillRect/>
          </a:stretch>
        </p:blipFill>
        <p:spPr>
          <a:xfrm>
            <a:off x="3875023" y="2318943"/>
            <a:ext cx="5268977" cy="3170538"/>
          </a:xfrm>
          <a:prstGeom prst="rect">
            <a:avLst/>
          </a:prstGeom>
        </p:spPr>
      </p:pic>
      <p:sp>
        <p:nvSpPr>
          <p:cNvPr id="9" name="TextBox 8">
            <a:extLst>
              <a:ext uri="{FF2B5EF4-FFF2-40B4-BE49-F238E27FC236}">
                <a16:creationId xmlns:a16="http://schemas.microsoft.com/office/drawing/2014/main" id="{E1252FCF-7566-44C7-90BA-B1280A110A09}"/>
              </a:ext>
            </a:extLst>
          </p:cNvPr>
          <p:cNvSpPr txBox="1"/>
          <p:nvPr/>
        </p:nvSpPr>
        <p:spPr>
          <a:xfrm>
            <a:off x="-250615" y="2785234"/>
            <a:ext cx="4377448" cy="2949525"/>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modèle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publish</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subscribe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modèle évènementiel</a:t>
            </a:r>
            <a:r>
              <a:rPr lang="fr-FR" strike="sngStrike"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fiable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clients n’échangent jamais entre eux directement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broker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fournit une abstraction aux clients</a:t>
            </a:r>
          </a:p>
        </p:txBody>
      </p:sp>
    </p:spTree>
    <p:extLst>
      <p:ext uri="{BB962C8B-B14F-4D97-AF65-F5344CB8AC3E}">
        <p14:creationId xmlns:p14="http://schemas.microsoft.com/office/powerpoint/2010/main" val="39850830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diffusion : </a:t>
            </a:r>
          </a:p>
        </p:txBody>
      </p:sp>
      <p:sp>
        <p:nvSpPr>
          <p:cNvPr id="2" name="Rectangle 1">
            <a:extLst>
              <a:ext uri="{FF2B5EF4-FFF2-40B4-BE49-F238E27FC236}">
                <a16:creationId xmlns:a16="http://schemas.microsoft.com/office/drawing/2014/main" id="{EAC02A48-DE30-46D6-A592-C3A1501F7A1B}"/>
              </a:ext>
            </a:extLst>
          </p:cNvPr>
          <p:cNvSpPr/>
          <p:nvPr/>
        </p:nvSpPr>
        <p:spPr>
          <a:xfrm>
            <a:off x="1492917" y="3980447"/>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DIFFUSEUR</a:t>
            </a:r>
          </a:p>
        </p:txBody>
      </p:sp>
      <p:sp>
        <p:nvSpPr>
          <p:cNvPr id="14" name="Rectangle 13">
            <a:extLst>
              <a:ext uri="{FF2B5EF4-FFF2-40B4-BE49-F238E27FC236}">
                <a16:creationId xmlns:a16="http://schemas.microsoft.com/office/drawing/2014/main" id="{18ABA37B-E0A1-4D88-8FF4-0C976364480D}"/>
              </a:ext>
            </a:extLst>
          </p:cNvPr>
          <p:cNvSpPr/>
          <p:nvPr/>
        </p:nvSpPr>
        <p:spPr>
          <a:xfrm>
            <a:off x="4605086" y="2768513"/>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OBSERVATEUR#0</a:t>
            </a:r>
          </a:p>
        </p:txBody>
      </p:sp>
      <p:sp>
        <p:nvSpPr>
          <p:cNvPr id="15" name="Rectangle 14">
            <a:extLst>
              <a:ext uri="{FF2B5EF4-FFF2-40B4-BE49-F238E27FC236}">
                <a16:creationId xmlns:a16="http://schemas.microsoft.com/office/drawing/2014/main" id="{AE97A9C3-EC24-4CA4-8C96-9FF7BF50F80A}"/>
              </a:ext>
            </a:extLst>
          </p:cNvPr>
          <p:cNvSpPr/>
          <p:nvPr/>
        </p:nvSpPr>
        <p:spPr>
          <a:xfrm>
            <a:off x="4605086" y="3975496"/>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OBSERVATEUR#1</a:t>
            </a:r>
          </a:p>
        </p:txBody>
      </p:sp>
      <p:sp>
        <p:nvSpPr>
          <p:cNvPr id="16" name="Rectangle 15">
            <a:extLst>
              <a:ext uri="{FF2B5EF4-FFF2-40B4-BE49-F238E27FC236}">
                <a16:creationId xmlns:a16="http://schemas.microsoft.com/office/drawing/2014/main" id="{A6CF8F54-3582-4332-BAEE-D403492DE4CD}"/>
              </a:ext>
            </a:extLst>
          </p:cNvPr>
          <p:cNvSpPr/>
          <p:nvPr/>
        </p:nvSpPr>
        <p:spPr>
          <a:xfrm>
            <a:off x="4605086" y="5149368"/>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OBSERVATEUR#2</a:t>
            </a:r>
          </a:p>
        </p:txBody>
      </p:sp>
      <p:cxnSp>
        <p:nvCxnSpPr>
          <p:cNvPr id="6" name="Straight Arrow Connector 5">
            <a:extLst>
              <a:ext uri="{FF2B5EF4-FFF2-40B4-BE49-F238E27FC236}">
                <a16:creationId xmlns:a16="http://schemas.microsoft.com/office/drawing/2014/main" id="{D53D101B-6FA1-4536-9CBC-1667DB26629F}"/>
              </a:ext>
            </a:extLst>
          </p:cNvPr>
          <p:cNvCxnSpPr>
            <a:stCxn id="2" idx="0"/>
            <a:endCxn id="14" idx="1"/>
          </p:cNvCxnSpPr>
          <p:nvPr/>
        </p:nvCxnSpPr>
        <p:spPr>
          <a:xfrm flipV="1">
            <a:off x="2611854" y="3273839"/>
            <a:ext cx="1993232" cy="706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54BFEC-AE48-4307-8044-D71D753CF3DD}"/>
              </a:ext>
            </a:extLst>
          </p:cNvPr>
          <p:cNvCxnSpPr>
            <a:stCxn id="2" idx="3"/>
            <a:endCxn id="15" idx="1"/>
          </p:cNvCxnSpPr>
          <p:nvPr/>
        </p:nvCxnSpPr>
        <p:spPr>
          <a:xfrm flipV="1">
            <a:off x="3730791" y="4480822"/>
            <a:ext cx="874295" cy="4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5A7C07-F6D7-4404-95DE-42B775FF0883}"/>
              </a:ext>
            </a:extLst>
          </p:cNvPr>
          <p:cNvCxnSpPr>
            <a:stCxn id="2" idx="2"/>
            <a:endCxn id="16" idx="1"/>
          </p:cNvCxnSpPr>
          <p:nvPr/>
        </p:nvCxnSpPr>
        <p:spPr>
          <a:xfrm>
            <a:off x="2611854" y="4991099"/>
            <a:ext cx="1993232" cy="66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BB41C6-4001-4D43-91FE-B47DE745D2F3}"/>
              </a:ext>
            </a:extLst>
          </p:cNvPr>
          <p:cNvSpPr txBox="1"/>
          <p:nvPr/>
        </p:nvSpPr>
        <p:spPr>
          <a:xfrm rot="20391697">
            <a:off x="3208296" y="3352013"/>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7" name="TextBox 26">
            <a:extLst>
              <a:ext uri="{FF2B5EF4-FFF2-40B4-BE49-F238E27FC236}">
                <a16:creationId xmlns:a16="http://schemas.microsoft.com/office/drawing/2014/main" id="{DDEDA719-E436-4A7E-B2FC-EAFF56DC1C2B}"/>
              </a:ext>
            </a:extLst>
          </p:cNvPr>
          <p:cNvSpPr txBox="1"/>
          <p:nvPr/>
        </p:nvSpPr>
        <p:spPr>
          <a:xfrm rot="1181168">
            <a:off x="3208297" y="5350498"/>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8" name="TextBox 27">
            <a:extLst>
              <a:ext uri="{FF2B5EF4-FFF2-40B4-BE49-F238E27FC236}">
                <a16:creationId xmlns:a16="http://schemas.microsoft.com/office/drawing/2014/main" id="{17EFA33A-6A2F-4949-ADEA-E7E173804FD6}"/>
              </a:ext>
            </a:extLst>
          </p:cNvPr>
          <p:cNvSpPr txBox="1"/>
          <p:nvPr/>
        </p:nvSpPr>
        <p:spPr>
          <a:xfrm>
            <a:off x="3771652" y="4201347"/>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Tree>
    <p:extLst>
      <p:ext uri="{BB962C8B-B14F-4D97-AF65-F5344CB8AC3E}">
        <p14:creationId xmlns:p14="http://schemas.microsoft.com/office/powerpoint/2010/main" val="3298567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10850</TotalTime>
  <Words>10401</Words>
  <Application>Microsoft Office PowerPoint</Application>
  <PresentationFormat>On-screen Show (4:3)</PresentationFormat>
  <Paragraphs>1336</Paragraphs>
  <Slides>127</Slides>
  <Notes>93</Notes>
  <HiddenSlides>44</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41" baseType="lpstr">
      <vt:lpstr>Arial</vt:lpstr>
      <vt:lpstr>Arial</vt:lpstr>
      <vt:lpstr>Calibri</vt:lpstr>
      <vt:lpstr>Calibri Light</vt:lpstr>
      <vt:lpstr>Cambria Math</vt:lpstr>
      <vt:lpstr>Courier New</vt:lpstr>
      <vt:lpstr>Helvetica</vt:lpstr>
      <vt:lpstr>NimbusRomNo9L-Regu</vt:lpstr>
      <vt:lpstr>NimbusRomNo9L-ReguItal</vt:lpstr>
      <vt:lpstr>Roboto Mono for Powerline</vt:lpstr>
      <vt:lpstr>SFTT1200</vt:lpstr>
      <vt:lpstr>Wingdings</vt:lpstr>
      <vt:lpstr>Office Theme</vt:lpstr>
      <vt:lpstr>Acrobat Document</vt:lpstr>
      <vt:lpstr>    Maisons Intelligentes : Nouvelles      Applications des Wearable Devices dans     une Architecture Distribuée Grâce à un     Outils d’Apprentissage Machine Modulaire    </vt:lpstr>
      <vt:lpstr>PowerPoint Presentation</vt:lpstr>
      <vt:lpstr>PowerPoint Presentation</vt:lpstr>
      <vt:lpstr>  Contexte</vt:lpstr>
      <vt:lpstr>  Contexte</vt:lpstr>
      <vt:lpstr>  Contexte</vt:lpstr>
      <vt:lpstr>  Contexte</vt:lpstr>
      <vt:lpstr>  Contexte</vt:lpstr>
      <vt:lpstr>  Contexte</vt:lpstr>
      <vt:lpstr>  La reconnaissance d’activités</vt:lpstr>
      <vt:lpstr>  La reconnaissance d’activités</vt:lpstr>
      <vt:lpstr>  La reconnaissance d’activités</vt:lpstr>
      <vt:lpstr>  La reconnaissance d’activités</vt:lpstr>
      <vt:lpstr>  Problématiques</vt:lpstr>
      <vt:lpstr>PowerPoint Presentation</vt:lpstr>
      <vt:lpstr>  Les habitats intelligents existants</vt:lpstr>
      <vt:lpstr>  Les habitats intelligents existants</vt:lpstr>
      <vt:lpstr>PowerPoint Presentation</vt:lpstr>
      <vt:lpstr> Le processus d’apprentissage   pour reconnaître des activités</vt:lpstr>
      <vt:lpstr> Le processus d’apprentissage   pour reconnaître des activités</vt:lpstr>
      <vt:lpstr> Les algorithmes</vt:lpstr>
      <vt:lpstr> Le processus d’apprentissage   pour reconnaître des activités</vt:lpstr>
      <vt:lpstr>PowerPoint Presentation</vt:lpstr>
      <vt:lpstr> Les ateliers d’apprentissage machine</vt:lpstr>
      <vt:lpstr>PowerPoint Presentation</vt:lpstr>
      <vt:lpstr> Les différents capteurs (wearable)</vt:lpstr>
      <vt:lpstr> La communication</vt:lpstr>
      <vt:lpstr> La communication</vt:lpstr>
      <vt:lpstr>PowerPoint Presentation</vt:lpstr>
      <vt:lpstr> Bilan</vt:lpstr>
      <vt:lpstr> Bilan</vt:lpstr>
      <vt:lpstr>PowerPoint Presentation</vt:lpstr>
      <vt:lpstr> La reconnaissance des types de sols</vt:lpstr>
      <vt:lpstr> La reconnaissance des types de sols</vt:lpstr>
      <vt:lpstr> Solution proposée : le wearable device</vt:lpstr>
      <vt:lpstr> Solution proposée : processus d’apprentissage</vt:lpstr>
      <vt:lpstr> Expérimentations</vt:lpstr>
      <vt:lpstr> Résultats : version 1</vt:lpstr>
      <vt:lpstr> Résultats : version 2</vt:lpstr>
      <vt:lpstr> Discussion des résultats</vt:lpstr>
      <vt:lpstr>PowerPoint Presentation</vt:lpstr>
      <vt:lpstr> Bilan</vt:lpstr>
      <vt:lpstr>PowerPoint Presentation</vt:lpstr>
      <vt:lpstr> Une architecture évolutive</vt:lpstr>
      <vt:lpstr> Une architecture évolutive</vt:lpstr>
      <vt:lpstr> Architectures de microservices</vt:lpstr>
      <vt:lpstr> Organisation matérielle de l’architecture proposée</vt:lpstr>
      <vt:lpstr> Organisation matérielle de l’architecture proposée</vt:lpstr>
      <vt:lpstr> Organisation matérielle de l’architecture proposée</vt:lpstr>
      <vt:lpstr> Organisation matérielle de l’architecture proposée</vt:lpstr>
      <vt:lpstr> Le Cluster</vt:lpstr>
      <vt:lpstr> Fiabilité</vt:lpstr>
      <vt:lpstr> Fiabilité</vt:lpstr>
      <vt:lpstr> Fiabilité</vt:lpstr>
      <vt:lpstr> Fiabilité</vt:lpstr>
      <vt:lpstr> Communication entre les conteneurs</vt:lpstr>
      <vt:lpstr> Communication entre les conteneurs</vt:lpstr>
      <vt:lpstr> Communication entre le système hôte et les conteneurs</vt:lpstr>
      <vt:lpstr> Accès depuis « l’extérieur »</vt:lpstr>
      <vt:lpstr> Accès depuis « l’extérieur » : Proxy Inverse</vt:lpstr>
      <vt:lpstr> Base de données répliquée</vt:lpstr>
      <vt:lpstr> Évaluation de la fiabilité de l’architecture</vt:lpstr>
      <vt:lpstr>PowerPoint Presentation</vt:lpstr>
      <vt:lpstr> Bilan</vt:lpstr>
      <vt:lpstr>PowerPoint Presentation</vt:lpstr>
      <vt:lpstr> Un outil modulaire</vt:lpstr>
      <vt:lpstr> Un outil modulaire</vt:lpstr>
      <vt:lpstr> Solution proposée</vt:lpstr>
      <vt:lpstr> Pipeline d’apprentissage machine (exemple)</vt:lpstr>
      <vt:lpstr> GUI</vt:lpstr>
      <vt:lpstr> Modules LE2ML</vt:lpstr>
      <vt:lpstr> Modules proposés</vt:lpstr>
      <vt:lpstr> Évaluation de la solution</vt:lpstr>
      <vt:lpstr>PowerPoint Presentation</vt:lpstr>
      <vt:lpstr> Bilan</vt:lpstr>
      <vt:lpstr>PowerPoint Presentation</vt:lpstr>
      <vt:lpstr> Réponses aux problématiques</vt:lpstr>
      <vt:lpstr> Limitations</vt:lpstr>
      <vt:lpstr>PowerPoint Presentation</vt:lpstr>
      <vt:lpstr> Références</vt:lpstr>
      <vt:lpstr> Références</vt:lpstr>
      <vt:lpstr> Références</vt:lpstr>
      <vt:lpstr> Références</vt:lpstr>
      <vt:lpstr>  LIARA &amp; DOMUS (Bouchard et al., 2014 ; Giroux et al., 2009) </vt:lpstr>
      <vt:lpstr>  Gator-Tech &amp; Amiqual4Home (Helal et al., 2005 ; Lago et al., 2017)</vt:lpstr>
      <vt:lpstr>  CASAS (Cook et al., 2013)</vt:lpstr>
      <vt:lpstr>  Transducteurs Intelligents Distribués (Plantevin et al., 2018)</vt:lpstr>
      <vt:lpstr> Les ateliers d’apprentissage machine</vt:lpstr>
      <vt:lpstr> Le processus d’apprentissage   pour reconnaître des activités</vt:lpstr>
      <vt:lpstr> Les capteurs (statiques)</vt:lpstr>
      <vt:lpstr> Les différents capteurs (wearable)</vt:lpstr>
      <vt:lpstr> Les différents capteurs (wearable)</vt:lpstr>
      <vt:lpstr> Les différents capteurs (wearable)</vt:lpstr>
      <vt:lpstr> Les différents capteurs (wearable)</vt:lpstr>
      <vt:lpstr> Le processus d’apprentissage   pour reconnaître des activités</vt:lpstr>
      <vt:lpstr> La communication</vt:lpstr>
      <vt:lpstr> La communication</vt:lpstr>
      <vt:lpstr> L’échange des données</vt:lpstr>
      <vt:lpstr> L’échange des données</vt:lpstr>
      <vt:lpstr> L’échange des données</vt:lpstr>
      <vt:lpstr> L’échange des données</vt:lpstr>
      <vt:lpstr> L’échange des données</vt:lpstr>
      <vt:lpstr> La reconnaissance des types de sols</vt:lpstr>
      <vt:lpstr> La reconnaissance des types de sols</vt:lpstr>
      <vt:lpstr> La reconnaissance des types de sols</vt:lpstr>
      <vt:lpstr> Solution proposée : le wearable device</vt:lpstr>
      <vt:lpstr> Solution proposée : le wearable device</vt:lpstr>
      <vt:lpstr> Solution proposée : extraction des caractéristiques</vt:lpstr>
      <vt:lpstr> Solution proposée : apprentissage</vt:lpstr>
      <vt:lpstr> Solution proposée : apprentissage</vt:lpstr>
      <vt:lpstr> Expérimentations</vt:lpstr>
      <vt:lpstr> Organisation des conteneurs dans notre cluster</vt:lpstr>
      <vt:lpstr> Déploiement sur l’architecture distribuée (exemple)</vt:lpstr>
      <vt:lpstr> Déploiement sur l’architecture distribuée (exemple)</vt:lpstr>
      <vt:lpstr> Rappel des problématiques</vt:lpstr>
      <vt:lpstr> Apports personnels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La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Reconnaissance des types de sols</dc:title>
  <dc:creator>FlorentinTh</dc:creator>
  <cp:lastModifiedBy>Florentin Thullier</cp:lastModifiedBy>
  <cp:revision>574</cp:revision>
  <dcterms:created xsi:type="dcterms:W3CDTF">2016-12-05T14:49:01Z</dcterms:created>
  <dcterms:modified xsi:type="dcterms:W3CDTF">2021-03-30T16:51:26Z</dcterms:modified>
</cp:coreProperties>
</file>